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9" r:id="rId2"/>
    <p:sldId id="300" r:id="rId3"/>
    <p:sldId id="288" r:id="rId4"/>
    <p:sldId id="337" r:id="rId5"/>
    <p:sldId id="350" r:id="rId6"/>
    <p:sldId id="353" r:id="rId7"/>
    <p:sldId id="355" r:id="rId8"/>
    <p:sldId id="369" r:id="rId9"/>
    <p:sldId id="378" r:id="rId10"/>
    <p:sldId id="379" r:id="rId11"/>
    <p:sldId id="381" r:id="rId12"/>
    <p:sldId id="384" r:id="rId13"/>
    <p:sldId id="385" r:id="rId14"/>
    <p:sldId id="387" r:id="rId15"/>
    <p:sldId id="348" r:id="rId16"/>
    <p:sldId id="388" r:id="rId17"/>
    <p:sldId id="377" r:id="rId18"/>
    <p:sldId id="3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231"/>
  </p:normalViewPr>
  <p:slideViewPr>
    <p:cSldViewPr snapToGrid="0" snapToObjects="1">
      <p:cViewPr varScale="1">
        <p:scale>
          <a:sx n="89" d="100"/>
          <a:sy n="89" d="100"/>
        </p:scale>
        <p:origin x="19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7</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1/26/22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J%C3%A1rnvi%C3%B0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January 26,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“I have a strong objection to being put in a false position—” began Mark. “Listen, my friend,” interrupted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you must put all such ideas out of your head. </a:t>
            </a:r>
            <a:r>
              <a:rPr lang="en-US" u="sng" dirty="0">
                <a:solidFill>
                  <a:schemeClr val="bg1"/>
                </a:solidFill>
                <a:latin typeface="Goudy Old Style" panose="02020502050305020303" pitchFamily="18" charset="77"/>
              </a:rPr>
              <a:t>The first thing to </a:t>
            </a:r>
            <a:r>
              <a:rPr lang="en-US" u="sng" dirty="0" err="1">
                <a:solidFill>
                  <a:schemeClr val="bg1"/>
                </a:solidFill>
                <a:latin typeface="Goudy Old Style" panose="02020502050305020303" pitchFamily="18" charset="77"/>
              </a:rPr>
              <a:t>realise</a:t>
            </a:r>
            <a:r>
              <a:rPr lang="en-US" u="sng" dirty="0">
                <a:solidFill>
                  <a:schemeClr val="bg1"/>
                </a:solidFill>
                <a:latin typeface="Goudy Old Style" panose="02020502050305020303" pitchFamily="18" charset="77"/>
              </a:rPr>
              <a:t> is that the N.I.C.E. is serious. It is nothing less than the existence of the human race that depends on our work: our real work, you comprehend</a:t>
            </a:r>
            <a:r>
              <a:rPr lang="en-US" dirty="0">
                <a:solidFill>
                  <a:schemeClr val="bg1"/>
                </a:solidFill>
                <a:latin typeface="Goudy Old Style" panose="02020502050305020303" pitchFamily="18" charset="77"/>
              </a:rPr>
              <a:t>? You will find frictions and impertinences among this </a:t>
            </a:r>
            <a:r>
              <a:rPr lang="en-US" dirty="0" err="1">
                <a:solidFill>
                  <a:schemeClr val="bg1"/>
                </a:solidFill>
                <a:latin typeface="Goudy Old Style" panose="02020502050305020303" pitchFamily="18" charset="77"/>
              </a:rPr>
              <a:t>canaglia</a:t>
            </a:r>
            <a:r>
              <a:rPr lang="en-US" dirty="0">
                <a:solidFill>
                  <a:schemeClr val="bg1"/>
                </a:solidFill>
                <a:latin typeface="Goudy Old Style" panose="02020502050305020303" pitchFamily="18" charset="77"/>
              </a:rPr>
              <a:t>, this rabble. They are no more to be regarded than your dislike of a brother officer when the battle is at its crisis.” “As long as I’m given something to do that is worth doing,” said Mark.—</a:t>
            </a:r>
            <a:r>
              <a:rPr lang="en-US" b="1" i="1" dirty="0">
                <a:solidFill>
                  <a:schemeClr val="bg1"/>
                </a:solidFill>
                <a:latin typeface="Goudy Old Style" panose="02020502050305020303" pitchFamily="18" charset="77"/>
              </a:rPr>
              <a:t>usurping God</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woman led her along a brick path beside a wall on which </a:t>
            </a:r>
            <a:r>
              <a:rPr lang="en-US" u="sng" dirty="0">
                <a:solidFill>
                  <a:schemeClr val="bg1"/>
                </a:solidFill>
                <a:latin typeface="Goudy Old Style" panose="02020502050305020303" pitchFamily="18" charset="77"/>
              </a:rPr>
              <a:t>fruit trees </a:t>
            </a:r>
            <a:r>
              <a:rPr lang="en-US" dirty="0">
                <a:solidFill>
                  <a:schemeClr val="bg1"/>
                </a:solidFill>
                <a:latin typeface="Goudy Old Style" panose="02020502050305020303" pitchFamily="18" charset="77"/>
              </a:rPr>
              <a:t>were growing, and then to the left along a mossy path with gooseberry bushes on each side. Then came a little lawn with a see-saw in the middle of it, and beyond that a greenhouse. Here they found themselves in the sort of hamlet that sometimes occurs in the purlieus of a large garden — walking in fact down a little street which had a barn and a stable on one side and, on the other, a second greenhouse, and a potting shed and a </a:t>
            </a:r>
            <a:r>
              <a:rPr lang="en-US" dirty="0" err="1">
                <a:solidFill>
                  <a:schemeClr val="bg1"/>
                </a:solidFill>
                <a:latin typeface="Goudy Old Style" panose="02020502050305020303" pitchFamily="18" charset="77"/>
              </a:rPr>
              <a:t>pigstye</a:t>
            </a:r>
            <a:r>
              <a:rPr lang="en-US" dirty="0">
                <a:solidFill>
                  <a:schemeClr val="bg1"/>
                </a:solidFill>
                <a:latin typeface="Goudy Old Style" panose="02020502050305020303" pitchFamily="18" charset="77"/>
              </a:rPr>
              <a:t> — inhabited, as the grunts and the not wholly agreeable smell informed her. After that were narrow paths across a vegetable garden that seemed to be on a fairly steep hillside, and then, rose bushes, all stiff and prickly in their winter garb. At one place, they were going along a path made of single planks. This reminded Jane of something. It was </a:t>
            </a:r>
            <a:r>
              <a:rPr lang="en-US" u="sng" dirty="0">
                <a:solidFill>
                  <a:schemeClr val="bg1"/>
                </a:solidFill>
                <a:latin typeface="Goudy Old Style" panose="02020502050305020303" pitchFamily="18" charset="77"/>
              </a:rPr>
              <a:t>a very large garden</a:t>
            </a:r>
            <a:r>
              <a:rPr lang="en-US" dirty="0">
                <a:solidFill>
                  <a:schemeClr val="bg1"/>
                </a:solidFill>
                <a:latin typeface="Goudy Old Style" panose="02020502050305020303" pitchFamily="18" charset="77"/>
              </a:rPr>
              <a:t>. it was like — like — yes, now she had it: it was like the </a:t>
            </a:r>
            <a:r>
              <a:rPr lang="en-US" u="sng" dirty="0">
                <a:solidFill>
                  <a:schemeClr val="bg1"/>
                </a:solidFill>
                <a:latin typeface="Goudy Old Style" panose="02020502050305020303" pitchFamily="18" charset="77"/>
              </a:rPr>
              <a:t>garden in Peter Rabbit</a:t>
            </a:r>
            <a:r>
              <a:rPr lang="en-US" dirty="0">
                <a:solidFill>
                  <a:schemeClr val="bg1"/>
                </a:solidFill>
                <a:latin typeface="Goudy Old Style" panose="02020502050305020303" pitchFamily="18" charset="77"/>
              </a:rPr>
              <a:t>. Or was it like the </a:t>
            </a:r>
            <a:r>
              <a:rPr lang="en-US" u="sng" dirty="0">
                <a:solidFill>
                  <a:schemeClr val="bg1"/>
                </a:solidFill>
                <a:latin typeface="Goudy Old Style" panose="02020502050305020303" pitchFamily="18" charset="77"/>
              </a:rPr>
              <a:t>garden in the Romance of the Rose</a:t>
            </a:r>
            <a:r>
              <a:rPr lang="en-US" dirty="0">
                <a:solidFill>
                  <a:schemeClr val="bg1"/>
                </a:solidFill>
                <a:latin typeface="Goudy Old Style" panose="02020502050305020303" pitchFamily="18" charset="77"/>
              </a:rPr>
              <a:t>? No, not in the least like really. Or like </a:t>
            </a:r>
            <a:r>
              <a:rPr lang="en-US" u="sng" dirty="0" err="1">
                <a:solidFill>
                  <a:schemeClr val="bg1"/>
                </a:solidFill>
                <a:latin typeface="Goudy Old Style" panose="02020502050305020303" pitchFamily="18" charset="77"/>
              </a:rPr>
              <a:t>Klingsor’s</a:t>
            </a:r>
            <a:r>
              <a:rPr lang="en-US" u="sng" dirty="0">
                <a:solidFill>
                  <a:schemeClr val="bg1"/>
                </a:solidFill>
                <a:latin typeface="Goudy Old Style" panose="02020502050305020303" pitchFamily="18" charset="77"/>
              </a:rPr>
              <a:t> garden</a:t>
            </a:r>
            <a:r>
              <a:rPr lang="en-US" dirty="0">
                <a:solidFill>
                  <a:schemeClr val="bg1"/>
                </a:solidFill>
                <a:latin typeface="Goudy Old Style" panose="02020502050305020303" pitchFamily="18" charset="77"/>
              </a:rPr>
              <a:t>? Or the </a:t>
            </a:r>
            <a:r>
              <a:rPr lang="en-US" u="sng" dirty="0">
                <a:solidFill>
                  <a:schemeClr val="bg1"/>
                </a:solidFill>
                <a:latin typeface="Goudy Old Style" panose="02020502050305020303" pitchFamily="18" charset="77"/>
              </a:rPr>
              <a:t>garden in Alice</a:t>
            </a:r>
            <a:r>
              <a:rPr lang="en-US" dirty="0">
                <a:solidFill>
                  <a:schemeClr val="bg1"/>
                </a:solidFill>
                <a:latin typeface="Goudy Old Style" panose="02020502050305020303" pitchFamily="18" charset="77"/>
              </a:rPr>
              <a:t>? Or like the </a:t>
            </a:r>
            <a:r>
              <a:rPr lang="en-US" u="sng" dirty="0">
                <a:solidFill>
                  <a:schemeClr val="bg1"/>
                </a:solidFill>
                <a:latin typeface="Goudy Old Style" panose="02020502050305020303" pitchFamily="18" charset="77"/>
              </a:rPr>
              <a:t>garden on the top of some Mesopotamian ziggurat </a:t>
            </a:r>
            <a:r>
              <a:rPr lang="en-US" dirty="0">
                <a:solidFill>
                  <a:schemeClr val="bg1"/>
                </a:solidFill>
                <a:latin typeface="Goudy Old Style" panose="02020502050305020303" pitchFamily="18" charset="77"/>
              </a:rPr>
              <a:t>which had probably given rise to the whole </a:t>
            </a:r>
            <a:r>
              <a:rPr lang="en-US" u="sng" dirty="0">
                <a:solidFill>
                  <a:schemeClr val="bg1"/>
                </a:solidFill>
                <a:latin typeface="Goudy Old Style" panose="02020502050305020303" pitchFamily="18" charset="77"/>
              </a:rPr>
              <a:t>legend of Paradise</a:t>
            </a:r>
            <a:r>
              <a:rPr lang="en-US" dirty="0">
                <a:solidFill>
                  <a:schemeClr val="bg1"/>
                </a:solidFill>
                <a:latin typeface="Goudy Old Style" panose="02020502050305020303" pitchFamily="18" charset="77"/>
              </a:rPr>
              <a:t>? Or simply like all walled gardens? Freud said we liked gardens because they were symbols of the female body. But that must be a man’s point of view. Presumably gardens meant something different in women’s dreams. Or did they? Did men and women both feel interested in the female body and even, though it sounded ridiculous, in almost the same way? A sentence rose to her memory. “The beauty of the female is the root of joy to the female as well as to the male, and it is no accident that the goddess of Love is older and stronger than the god.” Where on earth had she read that? And, incidentally, what frightful nonsense she had been thinking for the last minute or so! She shook off all these ideas about gardens and determined to pull herself together. A curious feeling that she was now on hostile, or at least alien, ground warned her to keep all her wits about her.”—</a:t>
            </a:r>
            <a:r>
              <a:rPr lang="en-US" b="1" i="1" dirty="0">
                <a:solidFill>
                  <a:schemeClr val="bg1"/>
                </a:solidFill>
                <a:latin typeface="Goudy Old Style" panose="02020502050305020303" pitchFamily="18" charset="77"/>
              </a:rPr>
              <a:t>the fruitful garden, Eden, beauty, male and female imago </a:t>
            </a:r>
            <a:r>
              <a:rPr lang="en-US" b="1" i="1" dirty="0" err="1">
                <a:solidFill>
                  <a:schemeClr val="bg1"/>
                </a:solidFill>
                <a:latin typeface="Goudy Old Style" panose="02020502050305020303" pitchFamily="18" charset="77"/>
              </a:rPr>
              <a:t>dei</a:t>
            </a:r>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66154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sz="1400" dirty="0">
                <a:solidFill>
                  <a:schemeClr val="bg1"/>
                </a:solidFill>
                <a:latin typeface="Goudy Old Style" panose="02020502050305020303" pitchFamily="18" charset="77"/>
              </a:rPr>
              <a:t>[She took up the book and read the words]: </a:t>
            </a:r>
            <a:r>
              <a:rPr lang="en-US" dirty="0">
                <a:solidFill>
                  <a:schemeClr val="bg1"/>
                </a:solidFill>
                <a:latin typeface="Goudy Old Style" panose="02020502050305020303" pitchFamily="18" charset="77"/>
              </a:rPr>
              <a:t>“The beauty of the female is the root of joy to the female as well as to the male, and it is no accident that the goddess of Love is older and stronger than the god. To desire the desiring of her own beauty is the vanity of Lilith, but to desire the enjoying of her own beauty is </a:t>
            </a:r>
            <a:r>
              <a:rPr lang="en-US" u="sng" dirty="0">
                <a:solidFill>
                  <a:schemeClr val="bg1"/>
                </a:solidFill>
                <a:latin typeface="Goudy Old Style" panose="02020502050305020303" pitchFamily="18" charset="77"/>
              </a:rPr>
              <a:t>the obedience of Eve</a:t>
            </a:r>
            <a:r>
              <a:rPr lang="en-US" dirty="0">
                <a:solidFill>
                  <a:schemeClr val="bg1"/>
                </a:solidFill>
                <a:latin typeface="Goudy Old Style" panose="02020502050305020303" pitchFamily="18" charset="77"/>
              </a:rPr>
              <a:t>, and to both it is in the lover that the beloved tastes her own delightfulness. As </a:t>
            </a:r>
            <a:r>
              <a:rPr lang="en-US" u="sng" dirty="0">
                <a:solidFill>
                  <a:schemeClr val="bg1"/>
                </a:solidFill>
                <a:latin typeface="Goudy Old Style" panose="02020502050305020303" pitchFamily="18" charset="77"/>
              </a:rPr>
              <a:t>obedience is the stairway of pleasure</a:t>
            </a:r>
            <a:r>
              <a:rPr lang="en-US" dirty="0">
                <a:solidFill>
                  <a:schemeClr val="bg1"/>
                </a:solidFill>
                <a:latin typeface="Goudy Old Style" panose="02020502050305020303" pitchFamily="18" charset="77"/>
              </a:rPr>
              <a:t>, so humility is the—” At that moment the door was suddenly opened. Jane turned crimson as she shut the book and looked up.—</a:t>
            </a:r>
            <a:r>
              <a:rPr lang="en-US" b="1" i="1" dirty="0">
                <a:solidFill>
                  <a:schemeClr val="bg1"/>
                </a:solidFill>
                <a:latin typeface="Goudy Old Style" panose="02020502050305020303" pitchFamily="18" charset="77"/>
              </a:rPr>
              <a:t>a sign or showing, ignored</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Disappointment shadowed Jane’s face. “Then can’t anything be done about it? They were horrible dreams — horribly vivid, not like dreams at all.” “I can quite understand that.” “Is it something that can’t be cured?” “The reason you cannot be cured is that you are not ill.” “But there must be something wrong. It’s surely not natural to have dreams like that.” There was a pause. “I think,” said Miss Ironwood, “I had better tell you the whole truth.” “Yes, do,” said Jane in a strained voice. The other’s words had frightened her. “And I will begin by saying this,” continued Miss Ironwood. “You are a more important person than you imagine.” Jane said nothing, but thought inwardly, “She is </a:t>
            </a:r>
            <a:r>
              <a:rPr lang="en-US" dirty="0" err="1">
                <a:solidFill>
                  <a:schemeClr val="bg1"/>
                </a:solidFill>
                <a:latin typeface="Goudy Old Style" panose="02020502050305020303" pitchFamily="18" charset="77"/>
              </a:rPr>
              <a:t>humouring</a:t>
            </a:r>
            <a:r>
              <a:rPr lang="en-US" dirty="0">
                <a:solidFill>
                  <a:schemeClr val="bg1"/>
                </a:solidFill>
                <a:latin typeface="Goudy Old Style" panose="02020502050305020303" pitchFamily="18" charset="77"/>
              </a:rPr>
              <a:t> me. She thinks I am mad.” “What was your maiden name?” asked Miss Ironwood. “Tudor,” said Jane. At any other moment she would have said it rather sell-consciously, for she was very anxious not to be supposed vain of her ancient ancestry. “The Warwickshire branch of the family?” “Yes.” “Vision — the power of dreaming realities — is sometimes hereditary,” said Miss Ironwood. Something seemed to be interfering with Jane’s breathing. She felt a sense of injury — </a:t>
            </a:r>
            <a:r>
              <a:rPr lang="en-US" u="sng" dirty="0">
                <a:solidFill>
                  <a:schemeClr val="bg1"/>
                </a:solidFill>
                <a:latin typeface="Goudy Old Style" panose="02020502050305020303" pitchFamily="18" charset="77"/>
              </a:rPr>
              <a:t>this was just the sort of thing she hated: something out of the past, something irrational and utterly uncalled for, coming up from its den and interfering with her</a:t>
            </a:r>
            <a:r>
              <a:rPr lang="en-US"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purpose, gifting, God’s plan, selfish rebellion</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“My opinion is that you have seen real things in your dreams. You have seen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as he really sat in the condemned cell, and you have seen a visitor whom he really had.” “But — but — oh, this is ridiculous,” said Jane. “That part was a mere coincidence. The rest was just a nightmare. It was all impossible. He screwed off his head, I tell you. And they — dug up the horrible old man. They made him come to life.” “There are some confusions there…But in my opinion there are realities behind even those episodes.” </a:t>
            </a:r>
            <a:r>
              <a:rPr lang="en-US" u="sng" dirty="0">
                <a:solidFill>
                  <a:schemeClr val="bg1"/>
                </a:solidFill>
                <a:latin typeface="Goudy Old Style" panose="02020502050305020303" pitchFamily="18" charset="77"/>
              </a:rPr>
              <a:t>“I am afraid I don’t believe in that sort of thing,” </a:t>
            </a:r>
            <a:r>
              <a:rPr lang="en-US" dirty="0">
                <a:solidFill>
                  <a:schemeClr val="bg1"/>
                </a:solidFill>
                <a:latin typeface="Goudy Old Style" panose="02020502050305020303" pitchFamily="18" charset="77"/>
              </a:rPr>
              <a:t>said Jane coldly. –</a:t>
            </a:r>
            <a:r>
              <a:rPr lang="en-US" b="1" i="1" dirty="0">
                <a:solidFill>
                  <a:schemeClr val="bg1"/>
                </a:solidFill>
                <a:latin typeface="Goudy Old Style" panose="02020502050305020303" pitchFamily="18" charset="77"/>
              </a:rPr>
              <a:t>willful unbelief</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417247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571303"/>
          </a:xfrm>
          <a:prstGeom prst="rect">
            <a:avLst/>
          </a:prstGeom>
        </p:spPr>
        <p:txBody>
          <a:bodyPr wrap="square">
            <a:spAutoFit/>
          </a:bodyPr>
          <a:lstStyle/>
          <a:p>
            <a:r>
              <a:rPr lang="en-US" dirty="0">
                <a:solidFill>
                  <a:schemeClr val="bg1"/>
                </a:solidFill>
                <a:latin typeface="Goudy Old Style" panose="02020502050305020303" pitchFamily="18" charset="77"/>
              </a:rPr>
              <a:t>“</a:t>
            </a:r>
            <a:r>
              <a:rPr lang="en-US" u="sng" dirty="0">
                <a:solidFill>
                  <a:schemeClr val="bg1"/>
                </a:solidFill>
                <a:latin typeface="Goudy Old Style" panose="02020502050305020303" pitchFamily="18" charset="77"/>
              </a:rPr>
              <a:t>Your upbringing makes it natural that you should not</a:t>
            </a:r>
            <a:r>
              <a:rPr lang="en-US" dirty="0">
                <a:solidFill>
                  <a:schemeClr val="bg1"/>
                </a:solidFill>
                <a:latin typeface="Goudy Old Style" panose="02020502050305020303" pitchFamily="18" charset="77"/>
              </a:rPr>
              <a:t>,” replied Miss Ironwood. “Unless, or course, you have discovered for yourself that you have a tendency to dream real things.” Jane thought of the book on the table which she had apparently remembered before she saw it, and then there was Miss Ironwood’s own appearance — that too she had seen before she saw it’ But it must be nonsense. “Can you then do nothing for me?” “I can tell you the truth,” said Miss Ironwood. “I have tried to do so.” </a:t>
            </a:r>
            <a:r>
              <a:rPr lang="en-US" u="sng" dirty="0">
                <a:solidFill>
                  <a:schemeClr val="bg1"/>
                </a:solidFill>
                <a:latin typeface="Goudy Old Style" panose="02020502050305020303" pitchFamily="18" charset="77"/>
              </a:rPr>
              <a:t>“I mean, can you not stop it — cure it?” “Vision is not a disease</a:t>
            </a:r>
            <a:r>
              <a:rPr lang="en-US" dirty="0">
                <a:solidFill>
                  <a:schemeClr val="bg1"/>
                </a:solidFill>
                <a:latin typeface="Goudy Old Style" panose="02020502050305020303" pitchFamily="18" charset="77"/>
              </a:rPr>
              <a:t>.” “But I don’t want it,” said Jane passionately. “</a:t>
            </a:r>
            <a:r>
              <a:rPr lang="en-US" u="sng" dirty="0">
                <a:solidFill>
                  <a:schemeClr val="bg1"/>
                </a:solidFill>
                <a:latin typeface="Goudy Old Style" panose="02020502050305020303" pitchFamily="18" charset="77"/>
              </a:rPr>
              <a:t>I must stop it</a:t>
            </a:r>
            <a:r>
              <a:rPr lang="en-US"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upbringing/education, rejection of identity and gifting, self-determination</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“We know your dreams to be partly true because they fit in with information we already possess. It was because he saw their importance that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sent you to us.” “Do you mean he sent me here not to be cured but to give information?” said Jane. The idea fitted in with things she had observed in his manner when she first told him. “Exactly.” “I wish I had known that a little earlier,” said Jane coldly, and now definitely getting up to go. “I’m afraid it has been a misunderstanding. </a:t>
            </a:r>
            <a:r>
              <a:rPr lang="en-US" u="sng" dirty="0">
                <a:solidFill>
                  <a:schemeClr val="bg1"/>
                </a:solidFill>
                <a:latin typeface="Goudy Old Style" panose="02020502050305020303" pitchFamily="18" charset="77"/>
              </a:rPr>
              <a:t>I had imagined Dr. </a:t>
            </a:r>
            <a:r>
              <a:rPr lang="en-US" u="sng" dirty="0" err="1">
                <a:solidFill>
                  <a:schemeClr val="bg1"/>
                </a:solidFill>
                <a:latin typeface="Goudy Old Style" panose="02020502050305020303" pitchFamily="18" charset="77"/>
              </a:rPr>
              <a:t>Dimble</a:t>
            </a:r>
            <a:r>
              <a:rPr lang="en-US" u="sng" dirty="0">
                <a:solidFill>
                  <a:schemeClr val="bg1"/>
                </a:solidFill>
                <a:latin typeface="Goudy Old Style" panose="02020502050305020303" pitchFamily="18" charset="77"/>
              </a:rPr>
              <a:t> was trying to help me.” “He was. But he was also trying to do something more important at the same time</a:t>
            </a:r>
            <a:r>
              <a:rPr lang="en-US" dirty="0">
                <a:solidFill>
                  <a:schemeClr val="bg1"/>
                </a:solidFill>
                <a:latin typeface="Goudy Old Style" panose="02020502050305020303" pitchFamily="18" charset="77"/>
              </a:rPr>
              <a:t>.” “I suppose I should be grateful for being considered at all,” said Jane drily, “and how, exactly, was I to be helped by — by all this sort of thing?” The attempt at icy irony collapsed as she said these last words and red, undisguised anger rushed back into her face. In some ways she was very young. “Young lady,” said Miss Ironwood, “You do not at all </a:t>
            </a:r>
            <a:r>
              <a:rPr lang="en-US" dirty="0" err="1">
                <a:solidFill>
                  <a:schemeClr val="bg1"/>
                </a:solidFill>
                <a:latin typeface="Goudy Old Style" panose="02020502050305020303" pitchFamily="18" charset="77"/>
              </a:rPr>
              <a:t>realise</a:t>
            </a:r>
            <a:r>
              <a:rPr lang="en-US" dirty="0">
                <a:solidFill>
                  <a:schemeClr val="bg1"/>
                </a:solidFill>
                <a:latin typeface="Goudy Old Style" panose="02020502050305020303" pitchFamily="18" charset="77"/>
              </a:rPr>
              <a:t> the seriousness of this matter. The things you have seen concern something compared with which the happiness, or even the life, of you and me, is of no importance. I must beg you to face the situation. </a:t>
            </a:r>
            <a:r>
              <a:rPr lang="en-US" u="sng" dirty="0">
                <a:solidFill>
                  <a:schemeClr val="bg1"/>
                </a:solidFill>
                <a:latin typeface="Goudy Old Style" panose="02020502050305020303" pitchFamily="18" charset="77"/>
              </a:rPr>
              <a:t>You cannot get rid of your gift. You can try to suppress it, but you will fail, and you will be very badly frightened. On the other hand, you can put it at our disposal. If you do so, you will be much less frightened in the long run and you will be helping to save the human race from a very great disaster</a:t>
            </a:r>
            <a:r>
              <a:rPr lang="en-US" dirty="0">
                <a:solidFill>
                  <a:schemeClr val="bg1"/>
                </a:solidFill>
                <a:latin typeface="Goudy Old Style" panose="02020502050305020303" pitchFamily="18" charset="77"/>
              </a:rPr>
              <a:t>. Or thirdly. you may tell someone else about it. If you do that, I warn you that you will almost certainly fall into the hands of other people who are at least as anxious as we to make use of your faculty and who will care no more about your life and happiness than about those of a fly. The people you have seen in your dreams are real people. It is not at all unlikely that they know you have, involuntarily, been spying on them. And, if so, they will not rest till they have got found of you. I would advise you, even for your own sake, to join our side.”--</a:t>
            </a:r>
            <a:r>
              <a:rPr lang="en-US" b="1" i="1" dirty="0">
                <a:solidFill>
                  <a:schemeClr val="bg1"/>
                </a:solidFill>
                <a:latin typeface="Goudy Old Style" panose="02020502050305020303" pitchFamily="18" charset="77"/>
              </a:rPr>
              <a:t>obedience as valuable for the individual and the world, the importance of individuals and of using gifts, spiritual warfare</a:t>
            </a: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73178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“Several times that day he had been made to feel himself an outsider; that feeling completely disappeared while Miss Hardcastle was talking to him. He had the sense of getting in. Miss Hardcastle had apparently lived an exciting life. She had been, at different times, a suffragette, a pacifist, and a British Fascist. She had been manhandled by the police and imprisoned. On the other hand, </a:t>
            </a:r>
            <a:r>
              <a:rPr lang="en-US" u="sng" dirty="0">
                <a:solidFill>
                  <a:schemeClr val="bg1"/>
                </a:solidFill>
                <a:latin typeface="Goudy Old Style" panose="02020502050305020303" pitchFamily="18" charset="77"/>
              </a:rPr>
              <a:t>she had met Prime Ministers, Dictators, and famous film stars</a:t>
            </a:r>
            <a:r>
              <a:rPr lang="en-US" dirty="0">
                <a:solidFill>
                  <a:schemeClr val="bg1"/>
                </a:solidFill>
                <a:latin typeface="Goudy Old Style" panose="02020502050305020303" pitchFamily="18" charset="77"/>
              </a:rPr>
              <a:t>; all her history was secret history. She knew from both ends what a police force could do and what it could not, and there were in her opinion very few things it could not do.—</a:t>
            </a:r>
            <a:r>
              <a:rPr lang="en-US" b="1" i="1" dirty="0">
                <a:solidFill>
                  <a:schemeClr val="bg1"/>
                </a:solidFill>
                <a:latin typeface="Goudy Old Style" panose="02020502050305020303" pitchFamily="18" charset="77"/>
              </a:rPr>
              <a:t>danger of inner circle and celebrity culture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gathered that for the Fairy, </a:t>
            </a:r>
            <a:r>
              <a:rPr lang="en-US" u="sng" dirty="0">
                <a:solidFill>
                  <a:schemeClr val="bg1"/>
                </a:solidFill>
                <a:latin typeface="Goudy Old Style" panose="02020502050305020303" pitchFamily="18" charset="77"/>
              </a:rPr>
              <a:t>the police side of the Institute was the really important side. It existed to relieve the ordinary executive of what might be called all sanitary cases — a category which ranged from vaccination to charges of unnatural vice — from which, as she pointed out, it was only a step to bringing in all cases of blackmail</a:t>
            </a:r>
            <a:r>
              <a:rPr lang="en-US" dirty="0">
                <a:solidFill>
                  <a:schemeClr val="bg1"/>
                </a:solidFill>
                <a:latin typeface="Goudy Old Style" panose="02020502050305020303" pitchFamily="18" charset="77"/>
              </a:rPr>
              <a:t>. </a:t>
            </a:r>
            <a:r>
              <a:rPr lang="en-US" u="sng" dirty="0">
                <a:solidFill>
                  <a:schemeClr val="bg1"/>
                </a:solidFill>
                <a:latin typeface="Goudy Old Style" panose="02020502050305020303" pitchFamily="18" charset="77"/>
              </a:rPr>
              <a:t>As regards crime in general, they had already </a:t>
            </a:r>
            <a:r>
              <a:rPr lang="en-US" u="sng" dirty="0" err="1">
                <a:solidFill>
                  <a:schemeClr val="bg1"/>
                </a:solidFill>
                <a:latin typeface="Goudy Old Style" panose="02020502050305020303" pitchFamily="18" charset="77"/>
              </a:rPr>
              <a:t>popularised</a:t>
            </a:r>
            <a:r>
              <a:rPr lang="en-US" u="sng" dirty="0">
                <a:solidFill>
                  <a:schemeClr val="bg1"/>
                </a:solidFill>
                <a:latin typeface="Goudy Old Style" panose="02020502050305020303" pitchFamily="18" charset="77"/>
              </a:rPr>
              <a:t> in the press the idea that the Institute should be allowed to experiment pretty largely in the hope of discovering how far humane, remedial treatment could be substituted for the old notion of “retributive or “vindictive” punishment. </a:t>
            </a:r>
            <a:r>
              <a:rPr lang="en-US" dirty="0">
                <a:solidFill>
                  <a:schemeClr val="bg1"/>
                </a:solidFill>
                <a:latin typeface="Goudy Old Style" panose="02020502050305020303" pitchFamily="18" charset="77"/>
              </a:rPr>
              <a:t>That was where a lot of legal Red Tape stood in their way. “</a:t>
            </a:r>
            <a:r>
              <a:rPr lang="en-US" u="sng" dirty="0">
                <a:solidFill>
                  <a:schemeClr val="bg1"/>
                </a:solidFill>
                <a:latin typeface="Goudy Old Style" panose="02020502050305020303" pitchFamily="18" charset="77"/>
              </a:rPr>
              <a:t>But there are only two papers we don’t control,” said the Fairy. “And we’ll smash them. You’ve got to get the ordinary man into the state in which he says ‘Sadism’ automatically when he heard the word ‘Punishment.’ And then one would have carte blanche</a:t>
            </a:r>
            <a:r>
              <a:rPr lang="en-US" dirty="0">
                <a:solidFill>
                  <a:schemeClr val="bg1"/>
                </a:solidFill>
                <a:latin typeface="Goudy Old Style" panose="02020502050305020303" pitchFamily="18" charset="77"/>
              </a:rPr>
              <a:t>’. Mark did not immediately follow this. But the Fairy pointed out that what had hampered every English police force — up to date was precisely the idea of deserved punishment. For desert was always finite</a:t>
            </a:r>
            <a:r>
              <a:rPr lang="en-US" u="sng" dirty="0">
                <a:solidFill>
                  <a:schemeClr val="bg1"/>
                </a:solidFill>
                <a:latin typeface="Goudy Old Style" panose="02020502050305020303" pitchFamily="18" charset="77"/>
              </a:rPr>
              <a:t>: you could do so much to the criminal and no more. Remedial treatment, on the other hand, need have no fixed limit; it could go on till it had effected a cure, and those who were carrying it out would decide when that was, And if cure were humane and desirable, how much more prevention? Soon anyone who had ever been in the hands of the police at all would come under the control of the N.I.C.E.; in the end, every citizen</a:t>
            </a:r>
            <a:r>
              <a:rPr lang="en-US" dirty="0">
                <a:solidFill>
                  <a:schemeClr val="bg1"/>
                </a:solidFill>
                <a:latin typeface="Goudy Old Style" panose="02020502050305020303" pitchFamily="18" charset="77"/>
              </a:rPr>
              <a:t>, “And that’s where you and I come in, Sonny,” added the Fairy, tapping Mark’s chest with her forefinger. “</a:t>
            </a:r>
            <a:r>
              <a:rPr lang="en-US" u="sng" dirty="0">
                <a:solidFill>
                  <a:schemeClr val="bg1"/>
                </a:solidFill>
                <a:latin typeface="Goudy Old Style" panose="02020502050305020303" pitchFamily="18" charset="77"/>
              </a:rPr>
              <a:t>There’s no distinction in the long run between police work and sociology.</a:t>
            </a:r>
            <a:r>
              <a:rPr lang="en-US" dirty="0">
                <a:solidFill>
                  <a:schemeClr val="bg1"/>
                </a:solidFill>
                <a:latin typeface="Goudy Old Style" panose="02020502050305020303" pitchFamily="18" charset="77"/>
              </a:rPr>
              <a:t> You and I’ve got to work hand in hand.”—</a:t>
            </a:r>
            <a:r>
              <a:rPr lang="en-US" b="1" i="1" dirty="0">
                <a:solidFill>
                  <a:schemeClr val="bg1"/>
                </a:solidFill>
                <a:latin typeface="Goudy Old Style" panose="02020502050305020303" pitchFamily="18" charset="77"/>
              </a:rPr>
              <a:t>health and sanitary practice as gateway to government control, manipulation and control of the media, redefining of terms to demonize normal practices, ever-growing reach of government</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224549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463308"/>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u="sng" dirty="0">
                <a:solidFill>
                  <a:schemeClr val="bg1"/>
                </a:solidFill>
                <a:latin typeface="Goudy Old Style" panose="02020502050305020303" pitchFamily="18" charset="77"/>
              </a:rPr>
              <a:t>I came here because I thought it had something to do with science. Now that I find it’s something more like a political conspiracy</a:t>
            </a:r>
            <a:r>
              <a:rPr lang="en-US" dirty="0">
                <a:solidFill>
                  <a:schemeClr val="bg1"/>
                </a:solidFill>
                <a:latin typeface="Goudy Old Style" panose="02020502050305020303" pitchFamily="18" charset="77"/>
              </a:rPr>
              <a:t>, I shall go home. I’m too old for that kind of thing, and if I wanted to join a conspiracy, this one wouldn’t be my choice.” “You mean, I suppose, that the element of social planning doesn’t appeal to you? I can quite understand that it doesn’t fit in with your work as it does with sciences like Sociology, but—” “</a:t>
            </a:r>
            <a:r>
              <a:rPr lang="en-US" u="sng" dirty="0">
                <a:solidFill>
                  <a:schemeClr val="bg1"/>
                </a:solidFill>
                <a:latin typeface="Goudy Old Style" panose="02020502050305020303" pitchFamily="18" charset="77"/>
              </a:rPr>
              <a:t>There are no sciences like Sociology. And if I found chemistry beginning to fit in with a secret police run by a middle-aged virago who doesn’t wear corsets and a scheme for taking away his farm and his shop and his children from every Englishman, I’d let chemistry go to the devil and take up gardening again.</a:t>
            </a:r>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true science v. scientism/political conspiracy, danger of amoral agents of control</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“That’s what happens when you study men: you find mare’s nests</a:t>
            </a:r>
            <a:r>
              <a:rPr lang="en-US" u="sng" dirty="0">
                <a:solidFill>
                  <a:schemeClr val="bg1"/>
                </a:solidFill>
                <a:latin typeface="Goudy Old Style" panose="02020502050305020303" pitchFamily="18" charset="77"/>
              </a:rPr>
              <a:t>. I happen to believe that you can’t study men: you can only get to know them, which is quite a different thing. Because you study them, you want to make the lower orders govern the country and listen to classical music, which is balderdash. You also want to take away from them everything which makes life worth living and not only from them but from everyone except a parcel of prigs and professors</a:t>
            </a:r>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treating humans as individuals bearing the image of God, not as lab experiments to be controlled/suppressed/”improved”</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 suppose there are two views about everything,” said Mark. “Eh? Two views? There are a dozen views about everything until you know the answer. Then there’s never more than one. But it’s no affair of mine. Good night.” –</a:t>
            </a:r>
            <a:r>
              <a:rPr lang="en-US" b="1" i="1" dirty="0">
                <a:solidFill>
                  <a:schemeClr val="bg1"/>
                </a:solidFill>
                <a:latin typeface="Goudy Old Style" panose="02020502050305020303" pitchFamily="18" charset="77"/>
              </a:rPr>
              <a:t>Absolute Truth</a:t>
            </a: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i="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39135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5334" y="0"/>
            <a:ext cx="10881748" cy="7294305"/>
          </a:xfrm>
          <a:prstGeom prst="rect">
            <a:avLst/>
          </a:prstGeom>
        </p:spPr>
        <p:txBody>
          <a:bodyPr wrap="square">
            <a:spAutoFit/>
          </a:bodyPr>
          <a:lstStyle/>
          <a:p>
            <a:r>
              <a:rPr lang="en-US" b="1" u="sng" dirty="0">
                <a:solidFill>
                  <a:schemeClr val="bg1"/>
                </a:solidFill>
                <a:latin typeface="Goudy Old Style" panose="02020502050305020303" pitchFamily="18" charset="77"/>
              </a:rPr>
              <a:t>Themes in Chapter 3</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Lies (ends justify means) and works of death</a:t>
            </a:r>
          </a:p>
          <a:p>
            <a:r>
              <a:rPr lang="en-US" dirty="0">
                <a:solidFill>
                  <a:schemeClr val="bg1"/>
                </a:solidFill>
                <a:latin typeface="Goudy Old Style" panose="02020502050305020303" pitchFamily="18" charset="77"/>
              </a:rPr>
              <a:t>Usurping God’s role</a:t>
            </a:r>
          </a:p>
          <a:p>
            <a:r>
              <a:rPr lang="en-US" dirty="0">
                <a:solidFill>
                  <a:schemeClr val="bg1"/>
                </a:solidFill>
                <a:latin typeface="Goudy Old Style" panose="02020502050305020303" pitchFamily="18" charset="77"/>
              </a:rPr>
              <a:t>The fruitful garden and beauty</a:t>
            </a:r>
          </a:p>
          <a:p>
            <a:r>
              <a:rPr lang="en-US" dirty="0">
                <a:solidFill>
                  <a:schemeClr val="bg1"/>
                </a:solidFill>
                <a:latin typeface="Goudy Old Style" panose="02020502050305020303" pitchFamily="18" charset="77"/>
              </a:rPr>
              <a:t>Male and female </a:t>
            </a:r>
            <a:r>
              <a:rPr lang="en-US" i="1" dirty="0">
                <a:solidFill>
                  <a:schemeClr val="bg1"/>
                </a:solidFill>
                <a:latin typeface="Goudy Old Style" panose="02020502050305020303" pitchFamily="18" charset="77"/>
              </a:rPr>
              <a:t>imago Dei</a:t>
            </a:r>
          </a:p>
          <a:p>
            <a:r>
              <a:rPr lang="en-US" i="1" dirty="0">
                <a:solidFill>
                  <a:schemeClr val="bg1"/>
                </a:solidFill>
                <a:latin typeface="Goudy Old Style" panose="02020502050305020303" pitchFamily="18" charset="77"/>
              </a:rPr>
              <a:t>S</a:t>
            </a:r>
            <a:r>
              <a:rPr lang="en-US" dirty="0">
                <a:solidFill>
                  <a:schemeClr val="bg1"/>
                </a:solidFill>
                <a:latin typeface="Goudy Old Style" panose="02020502050305020303" pitchFamily="18" charset="77"/>
              </a:rPr>
              <a:t>igns and gifts</a:t>
            </a:r>
          </a:p>
          <a:p>
            <a:r>
              <a:rPr lang="en-US" dirty="0">
                <a:solidFill>
                  <a:schemeClr val="bg1"/>
                </a:solidFill>
                <a:latin typeface="Goudy Old Style" panose="02020502050305020303" pitchFamily="18" charset="77"/>
              </a:rPr>
              <a:t>God’s purposes</a:t>
            </a:r>
          </a:p>
          <a:p>
            <a:r>
              <a:rPr lang="en-US" dirty="0">
                <a:solidFill>
                  <a:schemeClr val="bg1"/>
                </a:solidFill>
                <a:latin typeface="Goudy Old Style" panose="02020502050305020303" pitchFamily="18" charset="77"/>
              </a:rPr>
              <a:t>Selfish rebellion</a:t>
            </a:r>
          </a:p>
          <a:p>
            <a:r>
              <a:rPr lang="en-US" dirty="0">
                <a:solidFill>
                  <a:schemeClr val="bg1"/>
                </a:solidFill>
                <a:latin typeface="Goudy Old Style" panose="02020502050305020303" pitchFamily="18" charset="77"/>
              </a:rPr>
              <a:t>Willful unbelief and disobedience</a:t>
            </a:r>
          </a:p>
          <a:p>
            <a:r>
              <a:rPr lang="en-US" dirty="0">
                <a:solidFill>
                  <a:schemeClr val="bg1"/>
                </a:solidFill>
                <a:latin typeface="Goudy Old Style" panose="02020502050305020303" pitchFamily="18" charset="77"/>
              </a:rPr>
              <a:t>Upbringing/education</a:t>
            </a:r>
          </a:p>
          <a:p>
            <a:r>
              <a:rPr lang="en-US" dirty="0">
                <a:solidFill>
                  <a:schemeClr val="bg1"/>
                </a:solidFill>
                <a:latin typeface="Goudy Old Style" panose="02020502050305020303" pitchFamily="18" charset="77"/>
              </a:rPr>
              <a:t>Rejection of identity and gifting leading to self-determination</a:t>
            </a:r>
          </a:p>
          <a:p>
            <a:r>
              <a:rPr lang="en-US" dirty="0">
                <a:solidFill>
                  <a:schemeClr val="bg1"/>
                </a:solidFill>
                <a:latin typeface="Goudy Old Style" panose="02020502050305020303" pitchFamily="18" charset="77"/>
              </a:rPr>
              <a:t>Obedience as valuable for the individual and the world</a:t>
            </a:r>
          </a:p>
          <a:p>
            <a:r>
              <a:rPr lang="en-US" dirty="0">
                <a:solidFill>
                  <a:schemeClr val="bg1"/>
                </a:solidFill>
                <a:latin typeface="Goudy Old Style" panose="02020502050305020303" pitchFamily="18" charset="77"/>
              </a:rPr>
              <a:t>Importance of each individual and of using gifts</a:t>
            </a:r>
          </a:p>
          <a:p>
            <a:r>
              <a:rPr lang="en-US" dirty="0">
                <a:solidFill>
                  <a:schemeClr val="bg1"/>
                </a:solidFill>
                <a:latin typeface="Goudy Old Style" panose="02020502050305020303" pitchFamily="18" charset="77"/>
              </a:rPr>
              <a:t>Spiritual warfare</a:t>
            </a:r>
          </a:p>
          <a:p>
            <a:r>
              <a:rPr lang="en-US" dirty="0">
                <a:solidFill>
                  <a:schemeClr val="bg1"/>
                </a:solidFill>
                <a:latin typeface="Goudy Old Style" panose="02020502050305020303" pitchFamily="18" charset="77"/>
              </a:rPr>
              <a:t>Danger of lure of inner circle and celebrity culture</a:t>
            </a:r>
          </a:p>
          <a:p>
            <a:r>
              <a:rPr lang="en-US" dirty="0">
                <a:solidFill>
                  <a:schemeClr val="bg1"/>
                </a:solidFill>
                <a:latin typeface="Goudy Old Style" panose="02020502050305020303" pitchFamily="18" charset="77"/>
              </a:rPr>
              <a:t>Health and sanitary practice as gateway to government control</a:t>
            </a:r>
          </a:p>
          <a:p>
            <a:r>
              <a:rPr lang="en-US" dirty="0">
                <a:solidFill>
                  <a:schemeClr val="bg1"/>
                </a:solidFill>
                <a:latin typeface="Goudy Old Style" panose="02020502050305020303" pitchFamily="18" charset="77"/>
              </a:rPr>
              <a:t>Manipulation and control of the media</a:t>
            </a:r>
          </a:p>
          <a:p>
            <a:r>
              <a:rPr lang="en-US" dirty="0">
                <a:solidFill>
                  <a:schemeClr val="bg1"/>
                </a:solidFill>
                <a:latin typeface="Goudy Old Style" panose="02020502050305020303" pitchFamily="18" charset="77"/>
              </a:rPr>
              <a:t>Redefining of terms to demonize normal practices</a:t>
            </a:r>
          </a:p>
          <a:p>
            <a:r>
              <a:rPr lang="en-US" dirty="0">
                <a:solidFill>
                  <a:schemeClr val="bg1"/>
                </a:solidFill>
                <a:latin typeface="Goudy Old Style" panose="02020502050305020303" pitchFamily="18" charset="77"/>
              </a:rPr>
              <a:t>Ever-growing reach of government</a:t>
            </a:r>
          </a:p>
          <a:p>
            <a:r>
              <a:rPr lang="en-US" dirty="0">
                <a:solidFill>
                  <a:schemeClr val="bg1"/>
                </a:solidFill>
                <a:latin typeface="Goudy Old Style" panose="02020502050305020303" pitchFamily="18" charset="77"/>
              </a:rPr>
              <a:t>True science v. scientism/political conspiracy</a:t>
            </a:r>
          </a:p>
          <a:p>
            <a:r>
              <a:rPr lang="en-US" dirty="0">
                <a:solidFill>
                  <a:schemeClr val="bg1"/>
                </a:solidFill>
                <a:latin typeface="Goudy Old Style" panose="02020502050305020303" pitchFamily="18" charset="77"/>
              </a:rPr>
              <a:t>Danger of amoral agents of control</a:t>
            </a:r>
          </a:p>
          <a:p>
            <a:r>
              <a:rPr lang="en-US" dirty="0">
                <a:solidFill>
                  <a:schemeClr val="bg1"/>
                </a:solidFill>
                <a:latin typeface="Goudy Old Style" panose="02020502050305020303" pitchFamily="18" charset="77"/>
              </a:rPr>
              <a:t>Treating humans as image bearers, not as lab experiments to be controlled/suppressed/”improved” </a:t>
            </a:r>
          </a:p>
          <a:p>
            <a:r>
              <a:rPr lang="en-US" dirty="0">
                <a:solidFill>
                  <a:schemeClr val="bg1"/>
                </a:solidFill>
                <a:latin typeface="Goudy Old Style" panose="02020502050305020303" pitchFamily="18" charset="77"/>
              </a:rPr>
              <a:t>Absolute Truth</a:t>
            </a:r>
          </a:p>
          <a:p>
            <a:endParaRPr lang="en-US" dirty="0">
              <a:solidFill>
                <a:schemeClr val="bg1"/>
              </a:solidFill>
              <a:latin typeface="Goudy Old Style" panose="02020502050305020303" pitchFamily="18" charset="77"/>
            </a:endParaRPr>
          </a:p>
          <a:p>
            <a:pPr marL="342900" indent="-342900">
              <a:buAutoNum type="arabicPeriod"/>
            </a:pPr>
            <a:endParaRPr lang="en-US"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33741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8833187"/>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endParaRPr lang="en-US" sz="1600"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Pray that the eyes of your heart may be enlightened</a:t>
            </a:r>
            <a:r>
              <a:rPr lang="en-US" dirty="0">
                <a:solidFill>
                  <a:schemeClr val="bg1"/>
                </a:solidFill>
                <a:latin typeface="Goudy Old Style" panose="02020502050305020303" pitchFamily="18" charset="77"/>
              </a:rPr>
              <a:t>—</a:t>
            </a:r>
            <a:r>
              <a:rPr lang="en-US" i="1" dirty="0">
                <a:solidFill>
                  <a:schemeClr val="bg1"/>
                </a:solidFill>
                <a:latin typeface="Goudy Old Style" panose="02020502050305020303" pitchFamily="18" charset="77"/>
              </a:rPr>
              <a:t>I pray that the eyes of your heart may be enlightened in order that you may know the hope to which he has called you, the riches of his glorious inheritance in his holy people, and his incomparably great power for us who believe</a:t>
            </a:r>
            <a:r>
              <a:rPr lang="en-US" dirty="0"/>
              <a:t>.</a:t>
            </a:r>
            <a:r>
              <a:rPr lang="en-US" dirty="0">
                <a:solidFill>
                  <a:schemeClr val="bg1"/>
                </a:solidFill>
              </a:rPr>
              <a:t> </a:t>
            </a:r>
            <a:r>
              <a:rPr lang="en-US" sz="1600" dirty="0">
                <a:solidFill>
                  <a:schemeClr val="bg1"/>
                </a:solidFill>
                <a:latin typeface="Goudy Old Style" panose="02020502050305020303" pitchFamily="18" charset="77"/>
              </a:rPr>
              <a:t>(Eph. 1:18-19</a:t>
            </a:r>
            <a:r>
              <a:rPr lang="en-US" dirty="0">
                <a:solidFill>
                  <a:schemeClr val="bg1"/>
                </a:solidFill>
              </a:rPr>
              <a:t>) </a:t>
            </a:r>
            <a:r>
              <a:rPr lang="en-US" i="1" dirty="0">
                <a:solidFill>
                  <a:schemeClr val="bg1"/>
                </a:solidFill>
                <a:latin typeface="Goudy Old Style" panose="02020502050305020303" pitchFamily="18" charset="77"/>
              </a:rPr>
              <a:t>The eye is the lamp of the body. So, if your eye is healthy, your whole body will be full of light, but if your eye is bad, your whole body will be full of darkness. If then the light in you is darkness, how great is the darkness! </a:t>
            </a:r>
            <a:r>
              <a:rPr lang="en-US" sz="1600" dirty="0">
                <a:solidFill>
                  <a:schemeClr val="bg1"/>
                </a:solidFill>
                <a:latin typeface="Goudy Old Style" panose="02020502050305020303" pitchFamily="18" charset="77"/>
              </a:rPr>
              <a:t>(Matt. 6:22-23)</a:t>
            </a:r>
          </a:p>
          <a:p>
            <a:pPr marL="342900" indent="-342900">
              <a:buAutoNum type="arabicPeriod"/>
            </a:pPr>
            <a:r>
              <a:rPr lang="en-US" b="1" dirty="0">
                <a:solidFill>
                  <a:schemeClr val="bg1"/>
                </a:solidFill>
                <a:latin typeface="Goudy Old Style" panose="02020502050305020303" pitchFamily="18" charset="77"/>
              </a:rPr>
              <a:t>Soak in Scripture for sanctification. </a:t>
            </a:r>
            <a:r>
              <a:rPr lang="en-US" i="1" dirty="0">
                <a:solidFill>
                  <a:schemeClr val="bg1"/>
                </a:solidFill>
                <a:latin typeface="Goudy Old Style" panose="02020502050305020303" pitchFamily="18" charset="77"/>
              </a:rPr>
              <a:t>Sanctify them</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in the truth; your word is truth. As you sent me into the world, so I have sent them into the world. And for their sake I consecrate myself,</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that they also may be sanctified</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in truth</a:t>
            </a:r>
            <a:r>
              <a:rPr lang="en-US" sz="1600" dirty="0">
                <a:solidFill>
                  <a:schemeClr val="bg1"/>
                </a:solidFill>
                <a:latin typeface="Goudy Old Style" panose="02020502050305020303" pitchFamily="18" charset="77"/>
              </a:rPr>
              <a:t>.(John 17:17-19) </a:t>
            </a:r>
            <a:r>
              <a:rPr lang="en-US" i="1" dirty="0">
                <a:solidFill>
                  <a:schemeClr val="bg1"/>
                </a:solidFill>
                <a:latin typeface="Goudy Old Style" panose="02020502050305020303" pitchFamily="18" charset="77"/>
              </a:rPr>
              <a:t>For the word of God is living and active, sharper than any two-edged sword, piercing to the division of soul and of spirit, of joints and of marrow, and discerning the thoughts and intentions of the heart. </a:t>
            </a:r>
            <a:r>
              <a:rPr lang="en-US" sz="1600" dirty="0">
                <a:solidFill>
                  <a:schemeClr val="bg1"/>
                </a:solidFill>
                <a:latin typeface="Goudy Old Style" panose="02020502050305020303" pitchFamily="18" charset="77"/>
              </a:rPr>
              <a:t>(Heb. 4:12)</a:t>
            </a:r>
          </a:p>
          <a:p>
            <a:pPr marL="342900" indent="-342900">
              <a:buAutoNum type="arabicPeriod"/>
            </a:pPr>
            <a:r>
              <a:rPr lang="en-US" b="1" dirty="0">
                <a:solidFill>
                  <a:schemeClr val="bg1"/>
                </a:solidFill>
                <a:latin typeface="Goudy Old Style" panose="02020502050305020303" pitchFamily="18" charset="77"/>
              </a:rPr>
              <a:t>Seek out what your spiritual gifts are, use them, and seek to draw out and encourage the spiritual gifts of others. </a:t>
            </a:r>
            <a:r>
              <a:rPr lang="en-US" i="1" dirty="0">
                <a:solidFill>
                  <a:schemeClr val="bg1"/>
                </a:solidFill>
                <a:latin typeface="Goudy Old Style" panose="02020502050305020303" pitchFamily="18" charset="77"/>
              </a:rPr>
              <a:t>Having gifts that differ according to the grace given to us, let us use them: if prophecy, in proportion to our faith; if service, in our serving; the one who teaches, in his teaching; the one who exhorts, in his exhortation; the one who contributes, in generosity; the one who leads,</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with zeal; the one who does acts of mercy, with cheerfulness. </a:t>
            </a:r>
            <a:r>
              <a:rPr lang="en-US" sz="1600" dirty="0">
                <a:solidFill>
                  <a:schemeClr val="bg1"/>
                </a:solidFill>
                <a:latin typeface="Goudy Old Style" panose="02020502050305020303" pitchFamily="18" charset="77"/>
              </a:rPr>
              <a:t>(Romans 12:6-9)</a:t>
            </a:r>
            <a:r>
              <a:rPr lang="en-US" dirty="0"/>
              <a:t> </a:t>
            </a:r>
            <a:r>
              <a:rPr lang="en-US" i="1" dirty="0">
                <a:solidFill>
                  <a:schemeClr val="bg1"/>
                </a:solidFill>
                <a:latin typeface="Goudy Old Style" panose="02020502050305020303" pitchFamily="18" charset="77"/>
              </a:rPr>
              <a:t>For I long to see you, that I may impart to you some spiritual gift to strengthen you— </a:t>
            </a:r>
            <a:r>
              <a:rPr lang="en-US" b="1" i="1" baseline="30000" dirty="0">
                <a:solidFill>
                  <a:schemeClr val="bg1"/>
                </a:solidFill>
                <a:latin typeface="Goudy Old Style" panose="02020502050305020303" pitchFamily="18" charset="77"/>
              </a:rPr>
              <a:t>12 </a:t>
            </a:r>
            <a:r>
              <a:rPr lang="en-US" i="1" dirty="0">
                <a:solidFill>
                  <a:schemeClr val="bg1"/>
                </a:solidFill>
                <a:latin typeface="Goudy Old Style" panose="02020502050305020303" pitchFamily="18" charset="77"/>
              </a:rPr>
              <a:t>that is, that we may be mutually encouraged by each other's faith, both yours and mine. (</a:t>
            </a:r>
            <a:r>
              <a:rPr lang="en-US" sz="1600" dirty="0">
                <a:solidFill>
                  <a:schemeClr val="bg1"/>
                </a:solidFill>
                <a:latin typeface="Goudy Old Style" panose="02020502050305020303" pitchFamily="18" charset="77"/>
              </a:rPr>
              <a:t>Romans 1:11)</a:t>
            </a:r>
          </a:p>
          <a:p>
            <a:pPr marL="342900" indent="-342900">
              <a:buAutoNum type="arabicPeriod"/>
            </a:pPr>
            <a:r>
              <a:rPr lang="en-US" b="1" dirty="0">
                <a:solidFill>
                  <a:schemeClr val="bg1"/>
                </a:solidFill>
                <a:latin typeface="Goudy Old Style" panose="02020502050305020303" pitchFamily="18" charset="77"/>
              </a:rPr>
              <a:t>Resist the standards of the world, which would remake identity, redefine language and reject Absolute Truth, by holding fast to a Christian worldview. </a:t>
            </a:r>
            <a:r>
              <a:rPr lang="en-US" i="1" dirty="0">
                <a:solidFill>
                  <a:schemeClr val="bg1"/>
                </a:solidFill>
                <a:latin typeface="Goudy Old Style" panose="02020502050305020303" pitchFamily="18" charset="77"/>
              </a:rPr>
              <a:t>Do not be conformed to this world, but be transformed by the renewal of your mind, that by testing you may discern what is the will of God, what is good and acceptable and perfect. </a:t>
            </a:r>
            <a:r>
              <a:rPr lang="en-US" sz="1600" dirty="0">
                <a:solidFill>
                  <a:schemeClr val="bg1"/>
                </a:solidFill>
                <a:latin typeface="Goudy Old Style" panose="02020502050305020303" pitchFamily="18" charset="77"/>
              </a:rPr>
              <a:t>(Rom. 12:2) </a:t>
            </a:r>
            <a:r>
              <a:rPr lang="en-US" i="1" dirty="0">
                <a:solidFill>
                  <a:schemeClr val="bg1"/>
                </a:solidFill>
                <a:latin typeface="Goudy Old Style" panose="02020502050305020303" pitchFamily="18" charset="77"/>
              </a:rPr>
              <a:t>See to it that no one takes you captive by philosophy and empty deceit, according to human tradition, according to the elemental spirits of the world, and not according to Christ. </a:t>
            </a:r>
            <a:r>
              <a:rPr lang="en-US" sz="1600" dirty="0">
                <a:solidFill>
                  <a:schemeClr val="bg1"/>
                </a:solidFill>
                <a:latin typeface="Goudy Old Style" panose="02020502050305020303" pitchFamily="18" charset="77"/>
              </a:rPr>
              <a:t>(Col.2:8)</a:t>
            </a:r>
          </a:p>
          <a:p>
            <a:br>
              <a:rPr lang="en-US" dirty="0"/>
            </a:br>
            <a:endParaRPr lang="en-US" dirty="0"/>
          </a:p>
          <a:p>
            <a:endParaRPr lang="en-US" sz="1600" dirty="0">
              <a:solidFill>
                <a:schemeClr val="bg1"/>
              </a:solidFill>
              <a:latin typeface="Goudy Old Style" panose="02020502050305020303" pitchFamily="18" charset="77"/>
            </a:endParaRPr>
          </a:p>
          <a:p>
            <a:br>
              <a:rPr lang="en-US" sz="1600" dirty="0">
                <a:solidFill>
                  <a:schemeClr val="bg1"/>
                </a:solidFill>
                <a:latin typeface="Goudy Old Style" panose="02020502050305020303" pitchFamily="18" charset="77"/>
              </a:rPr>
            </a:br>
            <a:endParaRPr lang="en-US" sz="1600" dirty="0">
              <a:solidFill>
                <a:schemeClr val="bg1"/>
              </a:solidFill>
              <a:latin typeface="Goudy Old Style" panose="02020502050305020303" pitchFamily="18" charset="77"/>
            </a:endParaRPr>
          </a:p>
          <a:p>
            <a:pPr marL="342900" indent="-342900">
              <a:buAutoNum type="arabicPeriod"/>
            </a:pP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563231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pPr algn="ctr"/>
            <a:r>
              <a:rPr lang="en-US" dirty="0"/>
              <a:t> </a:t>
            </a:r>
            <a:r>
              <a:rPr lang="en-US" b="1" dirty="0">
                <a:solidFill>
                  <a:schemeClr val="bg1"/>
                </a:solidFill>
                <a:latin typeface="Goudy Old Style" charset="0"/>
              </a:rPr>
              <a:t>THE HOLY SCRIPTURES</a:t>
            </a:r>
          </a:p>
          <a:p>
            <a:pPr algn="ctr"/>
            <a:r>
              <a:rPr lang="en-US" b="1" dirty="0">
                <a:solidFill>
                  <a:schemeClr val="bg1"/>
                </a:solidFill>
                <a:latin typeface="Goudy Old Style" charset="0"/>
              </a:rPr>
              <a:t>--George Herbert (1593-1633)</a:t>
            </a:r>
          </a:p>
          <a:p>
            <a:pPr algn="ctr"/>
            <a:endParaRPr lang="en-US" dirty="0"/>
          </a:p>
          <a:p>
            <a:pPr algn="ctr"/>
            <a:r>
              <a:rPr lang="en-US" dirty="0">
                <a:solidFill>
                  <a:schemeClr val="bg1"/>
                </a:solidFill>
                <a:latin typeface="Goudy Old Style" panose="02020502050305020303" pitchFamily="18" charset="77"/>
              </a:rPr>
              <a:t>Oh Book! infinite </a:t>
            </a:r>
            <a:r>
              <a:rPr lang="en-US" dirty="0" err="1">
                <a:solidFill>
                  <a:schemeClr val="bg1"/>
                </a:solidFill>
                <a:latin typeface="Goudy Old Style" panose="02020502050305020303" pitchFamily="18" charset="77"/>
              </a:rPr>
              <a:t>sweetnesse</a:t>
            </a:r>
            <a:r>
              <a:rPr lang="en-US" dirty="0">
                <a:solidFill>
                  <a:schemeClr val="bg1"/>
                </a:solidFill>
                <a:latin typeface="Goudy Old Style" panose="02020502050305020303" pitchFamily="18" charset="77"/>
              </a:rPr>
              <a:t>! let my heart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Suck </a:t>
            </a:r>
            <a:r>
              <a:rPr lang="en-US" dirty="0" err="1">
                <a:solidFill>
                  <a:schemeClr val="bg1"/>
                </a:solidFill>
                <a:latin typeface="Goudy Old Style" panose="02020502050305020303" pitchFamily="18" charset="77"/>
              </a:rPr>
              <a:t>ev'ry</a:t>
            </a:r>
            <a:r>
              <a:rPr lang="en-US" dirty="0">
                <a:solidFill>
                  <a:schemeClr val="bg1"/>
                </a:solidFill>
                <a:latin typeface="Goudy Old Style" panose="02020502050305020303" pitchFamily="18" charset="77"/>
              </a:rPr>
              <a:t> letter, and a honey gain,</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Precious for any grief in any part;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To </a:t>
            </a:r>
            <a:r>
              <a:rPr lang="en-US" dirty="0" err="1">
                <a:solidFill>
                  <a:schemeClr val="bg1"/>
                </a:solidFill>
                <a:latin typeface="Goudy Old Style" panose="02020502050305020303" pitchFamily="18" charset="77"/>
              </a:rPr>
              <a:t>cleare</a:t>
            </a:r>
            <a:r>
              <a:rPr lang="en-US" dirty="0">
                <a:solidFill>
                  <a:schemeClr val="bg1"/>
                </a:solidFill>
                <a:latin typeface="Goudy Old Style" panose="02020502050305020303" pitchFamily="18" charset="77"/>
              </a:rPr>
              <a:t> the breast, to </a:t>
            </a:r>
            <a:r>
              <a:rPr lang="en-US" dirty="0" err="1">
                <a:solidFill>
                  <a:schemeClr val="bg1"/>
                </a:solidFill>
                <a:latin typeface="Goudy Old Style" panose="02020502050305020303" pitchFamily="18" charset="77"/>
              </a:rPr>
              <a:t>mollifie</a:t>
            </a:r>
            <a:r>
              <a:rPr lang="en-US" dirty="0">
                <a:solidFill>
                  <a:schemeClr val="bg1"/>
                </a:solidFill>
                <a:latin typeface="Goudy Old Style" panose="02020502050305020303" pitchFamily="18" charset="77"/>
              </a:rPr>
              <a:t> all pain.</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Thou art all health, health thriving, till it make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A full </a:t>
            </a:r>
            <a:r>
              <a:rPr lang="en-US" dirty="0" err="1">
                <a:solidFill>
                  <a:schemeClr val="bg1"/>
                </a:solidFill>
                <a:latin typeface="Goudy Old Style" panose="02020502050305020303" pitchFamily="18" charset="77"/>
              </a:rPr>
              <a:t>eternitie</a:t>
            </a:r>
            <a:r>
              <a:rPr lang="en-US" dirty="0">
                <a:solidFill>
                  <a:schemeClr val="bg1"/>
                </a:solidFill>
                <a:latin typeface="Goudy Old Style" panose="02020502050305020303" pitchFamily="18" charset="77"/>
              </a:rPr>
              <a:t>; thou art a masse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Of strange delights, where we may wish and take.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Ladies, look here; this is the </a:t>
            </a:r>
            <a:r>
              <a:rPr lang="en-US" dirty="0" err="1">
                <a:solidFill>
                  <a:schemeClr val="bg1"/>
                </a:solidFill>
                <a:latin typeface="Goudy Old Style" panose="02020502050305020303" pitchFamily="18" charset="77"/>
              </a:rPr>
              <a:t>thankfull</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glasse</a:t>
            </a:r>
            <a:r>
              <a:rPr lang="en-US" dirty="0">
                <a:solidFill>
                  <a:schemeClr val="bg1"/>
                </a:solidFill>
                <a:latin typeface="Goudy Old Style" panose="02020502050305020303" pitchFamily="18" charset="77"/>
              </a:rPr>
              <a: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That mends the looker's eyes: this is the well</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That washes what is shows.  Who can </a:t>
            </a:r>
            <a:r>
              <a:rPr lang="en-US" dirty="0" err="1">
                <a:solidFill>
                  <a:schemeClr val="bg1"/>
                </a:solidFill>
                <a:latin typeface="Goudy Old Style" panose="02020502050305020303" pitchFamily="18" charset="77"/>
              </a:rPr>
              <a:t>indeare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Thy praise too much? thou art Heav'n's </a:t>
            </a:r>
            <a:r>
              <a:rPr lang="en-US" dirty="0" err="1">
                <a:solidFill>
                  <a:schemeClr val="bg1"/>
                </a:solidFill>
                <a:latin typeface="Goudy Old Style" panose="02020502050305020303" pitchFamily="18" charset="77"/>
              </a:rPr>
              <a:t>lidger</a:t>
            </a:r>
            <a:r>
              <a:rPr lang="en-US" dirty="0">
                <a:solidFill>
                  <a:schemeClr val="bg1"/>
                </a:solidFill>
                <a:latin typeface="Goudy Old Style" panose="02020502050305020303" pitchFamily="18" charset="77"/>
              </a:rPr>
              <a:t> here,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Working against the states of death and hell.</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Thou art </a:t>
            </a:r>
            <a:r>
              <a:rPr lang="en-US" dirty="0" err="1">
                <a:solidFill>
                  <a:schemeClr val="bg1"/>
                </a:solidFill>
                <a:latin typeface="Goudy Old Style" panose="02020502050305020303" pitchFamily="18" charset="77"/>
              </a:rPr>
              <a:t>joyes</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handsell</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heav'n</a:t>
            </a:r>
            <a:r>
              <a:rPr lang="en-US" dirty="0">
                <a:solidFill>
                  <a:schemeClr val="bg1"/>
                </a:solidFill>
                <a:latin typeface="Goudy Old Style" panose="02020502050305020303" pitchFamily="18" charset="77"/>
              </a:rPr>
              <a:t> lies flat in thee,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Subject to </a:t>
            </a:r>
            <a:r>
              <a:rPr lang="en-US" dirty="0" err="1">
                <a:solidFill>
                  <a:schemeClr val="bg1"/>
                </a:solidFill>
                <a:latin typeface="Goudy Old Style" panose="02020502050305020303" pitchFamily="18" charset="77"/>
              </a:rPr>
              <a:t>ev'ry</a:t>
            </a:r>
            <a:r>
              <a:rPr lang="en-US" dirty="0">
                <a:solidFill>
                  <a:schemeClr val="bg1"/>
                </a:solidFill>
                <a:latin typeface="Goudy Old Style" panose="02020502050305020303" pitchFamily="18" charset="77"/>
              </a:rPr>
              <a:t> mounters bended knee.</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pPr algn="ctr"/>
            <a:endParaRPr lang="en-US" b="1" dirty="0">
              <a:solidFill>
                <a:schemeClr val="bg1"/>
              </a:solidFill>
              <a:latin typeface="Goudy Old Style" charset="0"/>
              <a:ea typeface="Goudy Old Style" charset="0"/>
              <a:cs typeface="Goudy Old Style" charset="0"/>
            </a:endParaRPr>
          </a:p>
        </p:txBody>
      </p:sp>
      <p:pic>
        <p:nvPicPr>
          <p:cNvPr id="7" name="Picture 6" descr="A picture containing text&#10;&#10;Description automatically generated">
            <a:extLst>
              <a:ext uri="{FF2B5EF4-FFF2-40B4-BE49-F238E27FC236}">
                <a16:creationId xmlns:a16="http://schemas.microsoft.com/office/drawing/2014/main" id="{C493550D-991A-9440-A6E3-53F34F87BF98}"/>
              </a:ext>
            </a:extLst>
          </p:cNvPr>
          <p:cNvPicPr>
            <a:picLocks noChangeAspect="1"/>
          </p:cNvPicPr>
          <p:nvPr/>
        </p:nvPicPr>
        <p:blipFill>
          <a:blip r:embed="rId3"/>
          <a:stretch>
            <a:fillRect/>
          </a:stretch>
        </p:blipFill>
        <p:spPr>
          <a:xfrm>
            <a:off x="5772150" y="5157787"/>
            <a:ext cx="2143125" cy="1457325"/>
          </a:xfrm>
          <a:prstGeom prst="rect">
            <a:avLst/>
          </a:prstGeom>
        </p:spPr>
      </p:pic>
    </p:spTree>
    <p:extLst>
      <p:ext uri="{BB962C8B-B14F-4D97-AF65-F5344CB8AC3E}">
        <p14:creationId xmlns:p14="http://schemas.microsoft.com/office/powerpoint/2010/main" val="380881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101972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533105"/>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p>
          <a:p>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Once on Mars he escapes, hides in a Martian village, and learns to speak the local language. He learns that each planet has its own tutelary spirit—essentially an angel or archangel—called an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who rules under the authority of God. Earth, unfortunately, is the central battleground between Good and Evil and is ruled by a fallen angel, a dark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a:t>
            </a:r>
          </a:p>
          <a:p>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malevolent purposes. To find him they need the services of a ‘seer’; Jane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the wife of Mark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a shallow young sociologist entrapped by promises of power, money, and above all membership in the secret, elite clique that controls the N.I.C.E. Ransom leads a small eccentric company of friends who, with the aid of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take on and defeat them.”</a:t>
            </a:r>
            <a:endParaRPr lang="en-US" sz="1750" b="1" dirty="0">
              <a:solidFill>
                <a:schemeClr val="bg1"/>
              </a:solidFill>
              <a:latin typeface="Goudy Old Style" panose="02020502050305020303" pitchFamily="18" charset="77"/>
              <a:ea typeface="Goudy Old Style" charset="0"/>
              <a:cs typeface="Goudy Old Style" charset="0"/>
            </a:endParaRPr>
          </a:p>
          <a:p>
            <a:pPr algn="ctr"/>
            <a:endParaRPr lang="en-US" sz="1750" b="1" dirty="0">
              <a:solidFill>
                <a:schemeClr val="bg1"/>
              </a:solidFill>
              <a:latin typeface="Goudy Old Style" panose="02020502050305020303" pitchFamily="18" charset="77"/>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r>
              <a:rPr lang="en-US" dirty="0">
                <a:solidFill>
                  <a:schemeClr val="bg1"/>
                </a:solidFill>
                <a:effectLst/>
                <a:latin typeface="Goudy Old Style" panose="02020502050305020303" pitchFamily="18" charset="77"/>
                <a:ea typeface="Arial" charset="0"/>
                <a:cs typeface="Arial" charset="0"/>
              </a:rPr>
              <a:t>--</a:t>
            </a: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r>
              <a:rPr lang="en-US" sz="3600" b="1" dirty="0">
                <a:latin typeface="Goudy Old Style" charset="0"/>
                <a:ea typeface="Goudy Old Style" charset="0"/>
                <a:cs typeface="Goudy Old Style" charset="0"/>
              </a:rPr>
              <a:t>--</a:t>
            </a: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848302"/>
          </a:xfrm>
          <a:prstGeom prst="rect">
            <a:avLst/>
          </a:prstGeom>
        </p:spPr>
        <p:txBody>
          <a:bodyPr wrap="square">
            <a:spAutoFit/>
          </a:bodyPr>
          <a:lstStyle/>
          <a:p>
            <a:endParaRPr lang="en-US" dirty="0">
              <a:solidFill>
                <a:schemeClr val="bg1"/>
              </a:solidFill>
              <a:latin typeface="Goudy Old Style" panose="02020502050305020303" pitchFamily="18" charset="77"/>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b="1" i="1" dirty="0">
              <a:solidFill>
                <a:schemeClr val="bg1"/>
              </a:solidFill>
              <a:latin typeface="Goudy Old Style" panose="02020502050305020303" pitchFamily="18" charset="77"/>
              <a:ea typeface="Goudy Old Style" charset="0"/>
              <a:cs typeface="Goudy Old Style" charset="0"/>
            </a:endParaRPr>
          </a:p>
          <a:p>
            <a:pPr fontAlgn="base"/>
            <a:r>
              <a:rPr lang="en-US" b="1" dirty="0">
                <a:solidFill>
                  <a:schemeClr val="bg1"/>
                </a:solidFill>
                <a:latin typeface="Goudy Old Style" panose="02020502050305020303" pitchFamily="18" charset="77"/>
              </a:rPr>
              <a:t>CHARACTERS IN ORDER OF APPEARANCE</a:t>
            </a:r>
          </a:p>
          <a:p>
            <a:pPr algn="ctr"/>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--Jane (Tudor)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“She had not been to church since her schooldays until she went there six months ago to be married.” Jane married Mark six months before the story begins, leaving behind a career she enjoyed.  Since then, she works on her doctoral thesis on John Donne, but makes no progress.  Before marriage, they had endless talks, but since marriage, she feels alone in solitary confinement.  She does not wish for children, as they would impede her career as a scholar. She has nightmares of a man beheaded by having his head twisted off by some other men speaking French.  She is disturbed when she sees a picture in a newspaper of precisely what she dreamed.  Her dream also includes an ancient bearded Druidical man.</a:t>
            </a:r>
          </a:p>
          <a:p>
            <a:r>
              <a:rPr lang="en-US" b="1" u="sng" dirty="0">
                <a:solidFill>
                  <a:schemeClr val="bg1"/>
                </a:solidFill>
                <a:latin typeface="Goudy Old Style" panose="02020502050305020303" pitchFamily="18" charset="77"/>
              </a:rPr>
              <a:t>Francois </a:t>
            </a:r>
            <a:r>
              <a:rPr lang="en-US" b="1" u="sng"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 An Arabian radiologist who poisoned his wife.  He was beheaded for this crime.  However, before his execution, Jane sees him in a dream being beheaded by twisting his head off.   Jane saw in a man in a dream approach him and speak with him in French (which she did not understand).  </a:t>
            </a:r>
          </a:p>
          <a:p>
            <a:r>
              <a:rPr lang="en-US" b="1" u="sng" dirty="0">
                <a:solidFill>
                  <a:schemeClr val="bg1"/>
                </a:solidFill>
                <a:latin typeface="Goudy Old Style" panose="02020502050305020303" pitchFamily="18" charset="77"/>
              </a:rPr>
              <a:t>--Merlin</a:t>
            </a:r>
            <a:r>
              <a:rPr lang="en-US" dirty="0">
                <a:solidFill>
                  <a:schemeClr val="bg1"/>
                </a:solidFill>
                <a:latin typeface="Goudy Old Style" panose="02020502050305020303" pitchFamily="18" charset="77"/>
              </a:rPr>
              <a:t> - the ancient Druidical bearded man in a mantle from Arthurian days who also appears in Jane’s dream. Merlin has a pagan past  but has also been deeply influenced by early British Christianity. </a:t>
            </a:r>
          </a:p>
          <a:p>
            <a:r>
              <a:rPr lang="en-US" b="1" u="sng" dirty="0">
                <a:solidFill>
                  <a:schemeClr val="bg1"/>
                </a:solidFill>
                <a:latin typeface="Goudy Old Style" panose="02020502050305020303" pitchFamily="18" charset="77"/>
              </a:rPr>
              <a:t>-Mark (</a:t>
            </a:r>
            <a:r>
              <a:rPr lang="en-US" b="1" u="sng" dirty="0" err="1">
                <a:solidFill>
                  <a:schemeClr val="bg1"/>
                </a:solidFill>
                <a:latin typeface="Goudy Old Style" panose="02020502050305020303" pitchFamily="18" charset="77"/>
              </a:rPr>
              <a:t>Gainsby</a:t>
            </a:r>
            <a:r>
              <a:rPr lang="en-US" b="1" u="sng" dirty="0">
                <a:solidFill>
                  <a:schemeClr val="bg1"/>
                </a:solidFill>
                <a:latin typeface="Goudy Old Style" panose="02020502050305020303" pitchFamily="18" charset="77"/>
              </a:rPr>
              <a:t>)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 A Fellow in Sociology for 5 years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He talks with Sub-Warden Curry and discovers, to his delight, he is now part of the inner circle, the “progressive element.” He married his wife Jane six months ago, and they are drifting apart. Mark learns that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influenced Mark’s appointment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a:t>
            </a:r>
            <a:endParaRPr lang="en-US"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endParaRPr lang="en-US" b="1" i="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253354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107712" cy="7294305"/>
          </a:xfrm>
          <a:prstGeom prst="rect">
            <a:avLst/>
          </a:prstGeom>
        </p:spPr>
        <p:txBody>
          <a:bodyPr wrap="square">
            <a:spAutoFit/>
          </a:bodyPr>
          <a:lstStyle/>
          <a:p>
            <a:r>
              <a:rPr lang="en-US" b="1" u="sng" dirty="0">
                <a:solidFill>
                  <a:schemeClr val="bg1"/>
                </a:solidFill>
                <a:latin typeface="Goudy Old Style" panose="02020502050305020303" pitchFamily="18" charset="77"/>
              </a:rPr>
              <a:t>--Sub-Warden Curry</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Curry serves as the effective head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thinks the NICE "marks the beginning of a new era - the </a:t>
            </a:r>
            <a:r>
              <a:rPr lang="en-US" i="1" dirty="0">
                <a:solidFill>
                  <a:schemeClr val="bg1"/>
                </a:solidFill>
                <a:latin typeface="Goudy Old Style" panose="02020502050305020303" pitchFamily="18" charset="77"/>
              </a:rPr>
              <a:t>really </a:t>
            </a:r>
            <a:r>
              <a:rPr lang="en-US" dirty="0">
                <a:solidFill>
                  <a:schemeClr val="bg1"/>
                </a:solidFill>
                <a:latin typeface="Goudy Old Style" panose="02020502050305020303" pitchFamily="18" charset="77"/>
              </a:rPr>
              <a:t>scientific era."  Curry wants to cultivate Mark to use him to support his agenda for the college.</a:t>
            </a:r>
          </a:p>
          <a:p>
            <a:r>
              <a:rPr lang="en-US" b="1" u="sng" dirty="0">
                <a:solidFill>
                  <a:schemeClr val="bg1"/>
                </a:solidFill>
                <a:latin typeface="Goudy Old Style" panose="02020502050305020303" pitchFamily="18" charset="77"/>
              </a:rPr>
              <a:t>--James Busby</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Bursar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and another member of the 'Progressive Element’.</a:t>
            </a:r>
          </a:p>
          <a:p>
            <a:r>
              <a:rPr lang="en-US" b="1" u="sng" dirty="0">
                <a:solidFill>
                  <a:schemeClr val="bg1"/>
                </a:solidFill>
                <a:latin typeface="Goudy Old Style" panose="02020502050305020303" pitchFamily="18" charset="77"/>
              </a:rPr>
              <a:t>--Canon Jewel</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A sensible and admired elderly Fellow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a retired clergyman and a brilliant intellect, but excluded by the 'Progressive Element' for being an 'obstructionist'.</a:t>
            </a:r>
          </a:p>
          <a:p>
            <a:r>
              <a:rPr lang="en-US" b="1" u="sng" dirty="0">
                <a:solidFill>
                  <a:schemeClr val="bg1"/>
                </a:solidFill>
                <a:latin typeface="Goudy Old Style" panose="02020502050305020303" pitchFamily="18" charset="77"/>
              </a:rPr>
              <a:t>--Lord </a:t>
            </a:r>
            <a:r>
              <a:rPr lang="en-US" b="1" u="sng"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 His real name is Dick Divine, who has appeared in the prior stories of the Space Trilogy as a villain.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as the person responsible for getting his position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over another prospect, Denniston.  Once Curry and Busby, the Bursar, leave,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holds them in disdain, but finds them useful in running He joins in cultivating Mark as part of the inner circle of the “progressive element” in the college.</a:t>
            </a:r>
          </a:p>
          <a:p>
            <a:r>
              <a:rPr lang="en-US" b="1" u="sng" dirty="0">
                <a:solidFill>
                  <a:schemeClr val="bg1"/>
                </a:solidFill>
                <a:latin typeface="Goudy Old Style" panose="02020502050305020303" pitchFamily="18" charset="77"/>
              </a:rPr>
              <a:t>--Arthur Denniston</a:t>
            </a:r>
            <a:r>
              <a:rPr lang="en-US" dirty="0">
                <a:solidFill>
                  <a:schemeClr val="bg1"/>
                </a:solidFill>
                <a:latin typeface="Goudy Old Style" panose="02020502050305020303" pitchFamily="18" charset="77"/>
              </a:rPr>
              <a:t> - an old friend of Mark’s from university who is also a sociologist and Mark’s professional rival.  When explaining to Mark why they chose him over Denniston, Sub-Warden Curry says, “One sees now that Denniston would never have done. Most emphatically not. A brilliant man at that time, of course, but he seems to have gone quite off the rails since then with all his Distributivism and what not. They tell me he’s likely to end up in a monastery.”</a:t>
            </a:r>
          </a:p>
          <a:p>
            <a:r>
              <a:rPr lang="en-US" b="1" u="sng" dirty="0">
                <a:solidFill>
                  <a:schemeClr val="bg1"/>
                </a:solidFill>
                <a:latin typeface="Goudy Old Style" charset="0"/>
                <a:ea typeface="Goudy Old Style" charset="0"/>
                <a:cs typeface="Goudy Old Style" charset="0"/>
              </a:rPr>
              <a:t>--The </a:t>
            </a:r>
            <a:r>
              <a:rPr lang="en-US" b="1" u="sng" dirty="0" err="1">
                <a:solidFill>
                  <a:schemeClr val="bg1"/>
                </a:solidFill>
                <a:latin typeface="Goudy Old Style" charset="0"/>
                <a:ea typeface="Goudy Old Style" charset="0"/>
                <a:cs typeface="Goudy Old Style" charset="0"/>
              </a:rPr>
              <a:t>Dimbles</a:t>
            </a: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a professor of  English literature at Northumberland College and his wife, with whom Jane </a:t>
            </a:r>
            <a:r>
              <a:rPr lang="en-US" dirty="0" err="1">
                <a:solidFill>
                  <a:schemeClr val="bg1"/>
                </a:solidFill>
                <a:latin typeface="Goudy Old Style" charset="0"/>
                <a:ea typeface="Goudy Old Style" charset="0"/>
                <a:cs typeface="Goudy Old Style" charset="0"/>
              </a:rPr>
              <a:t>Studdock</a:t>
            </a:r>
            <a:r>
              <a:rPr lang="en-US" dirty="0">
                <a:solidFill>
                  <a:schemeClr val="bg1"/>
                </a:solidFill>
                <a:latin typeface="Goudy Old Style" charset="0"/>
                <a:ea typeface="Goudy Old Style" charset="0"/>
                <a:cs typeface="Goudy Old Style" charset="0"/>
              </a:rPr>
              <a:t> studied and socialized as a college student. The </a:t>
            </a:r>
            <a:r>
              <a:rPr lang="en-US" dirty="0" err="1">
                <a:solidFill>
                  <a:schemeClr val="bg1"/>
                </a:solidFill>
                <a:latin typeface="Goudy Old Style" charset="0"/>
                <a:ea typeface="Goudy Old Style" charset="0"/>
                <a:cs typeface="Goudy Old Style" charset="0"/>
              </a:rPr>
              <a:t>Dimbles</a:t>
            </a:r>
            <a:r>
              <a:rPr lang="en-US" dirty="0">
                <a:solidFill>
                  <a:schemeClr val="bg1"/>
                </a:solidFill>
                <a:latin typeface="Goudy Old Style" charset="0"/>
                <a:ea typeface="Goudy Old Style" charset="0"/>
                <a:cs typeface="Goudy Old Style" charset="0"/>
              </a:rPr>
              <a:t> live adjacent to </a:t>
            </a:r>
            <a:r>
              <a:rPr lang="en-US" dirty="0" err="1">
                <a:solidFill>
                  <a:schemeClr val="bg1"/>
                </a:solidFill>
                <a:latin typeface="Goudy Old Style" charset="0"/>
                <a:ea typeface="Goudy Old Style" charset="0"/>
                <a:cs typeface="Goudy Old Style" charset="0"/>
              </a:rPr>
              <a:t>Bragdon</a:t>
            </a:r>
            <a:r>
              <a:rPr lang="en-US" dirty="0">
                <a:solidFill>
                  <a:schemeClr val="bg1"/>
                </a:solidFill>
                <a:latin typeface="Goudy Old Style" charset="0"/>
                <a:ea typeface="Goudy Old Style" charset="0"/>
                <a:cs typeface="Goudy Old Style" charset="0"/>
              </a:rPr>
              <a:t> Wood.</a:t>
            </a:r>
          </a:p>
          <a:p>
            <a:r>
              <a:rPr lang="en-US" b="1" u="sng" dirty="0">
                <a:solidFill>
                  <a:schemeClr val="bg1"/>
                </a:solidFill>
                <a:latin typeface="Goudy Old Style" panose="02020502050305020303" pitchFamily="18" charset="77"/>
              </a:rPr>
              <a:t>--Grace Ironwood </a:t>
            </a:r>
            <a:r>
              <a:rPr lang="en-US" dirty="0">
                <a:solidFill>
                  <a:schemeClr val="bg1"/>
                </a:solidFill>
                <a:latin typeface="Goudy Old Style" panose="02020502050305020303" pitchFamily="18" charset="77"/>
              </a:rPr>
              <a:t>– The seemingly stern but kind psychologist and doctor who helps Jane interpret her dreams. Inspired by the </a:t>
            </a:r>
            <a:r>
              <a:rPr lang="en-US" dirty="0">
                <a:solidFill>
                  <a:schemeClr val="bg1"/>
                </a:solidFill>
                <a:latin typeface="Goudy Old Style" panose="02020502050305020303" pitchFamily="18" charset="77"/>
                <a:hlinkClick r:id="rId2" tooltip="Járnviðr">
                  <a:extLst>
                    <a:ext uri="{A12FA001-AC4F-418D-AE19-62706E023703}">
                      <ahyp:hlinkClr xmlns:ahyp="http://schemas.microsoft.com/office/drawing/2018/hyperlinkcolor" val="tx"/>
                    </a:ext>
                  </a:extLst>
                </a:hlinkClick>
              </a:rPr>
              <a:t>Járnviðr</a:t>
            </a:r>
            <a:r>
              <a:rPr lang="en-US" dirty="0">
                <a:solidFill>
                  <a:schemeClr val="bg1"/>
                </a:solidFill>
                <a:latin typeface="Goudy Old Style" panose="02020502050305020303" pitchFamily="18" charset="77"/>
              </a:rPr>
              <a:t> ("Iron-Wood") of Norse mythology (female giants), her name is </a:t>
            </a:r>
            <a:r>
              <a:rPr lang="en-US" dirty="0" err="1">
                <a:solidFill>
                  <a:schemeClr val="bg1"/>
                </a:solidFill>
                <a:latin typeface="Goudy Old Style" panose="02020502050305020303" pitchFamily="18" charset="77"/>
              </a:rPr>
              <a:t>softend</a:t>
            </a:r>
            <a:r>
              <a:rPr lang="en-US" dirty="0">
                <a:solidFill>
                  <a:schemeClr val="bg1"/>
                </a:solidFill>
                <a:latin typeface="Goudy Old Style" panose="02020502050305020303" pitchFamily="18" charset="77"/>
              </a:rPr>
              <a:t> with the Christian name "Grace".</a:t>
            </a:r>
          </a:p>
          <a:p>
            <a:r>
              <a:rPr lang="en-US" b="1" u="sng" dirty="0">
                <a:solidFill>
                  <a:schemeClr val="bg1"/>
                </a:solidFill>
                <a:latin typeface="Goudy Old Style" panose="02020502050305020303" pitchFamily="18" charset="77"/>
              </a:rPr>
              <a:t>--Ivy </a:t>
            </a:r>
            <a:r>
              <a:rPr lang="en-US" b="1" u="sng"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—part-time housekeeper for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who considers her a “terrible talker.”</a:t>
            </a:r>
          </a:p>
          <a:p>
            <a:r>
              <a:rPr lang="en-US" b="1" u="sng" dirty="0">
                <a:solidFill>
                  <a:schemeClr val="bg1"/>
                </a:solidFill>
                <a:latin typeface="Goudy Old Style" panose="02020502050305020303" pitchFamily="18" charset="77"/>
              </a:rPr>
              <a:t>--John Wither</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Deputy Director of the N.I.C.E.—characterized by vague conversation that is impossible to pin down and a sense of not being fully present; his eyes seem to indicate that he is far away elsewhere.</a:t>
            </a:r>
          </a:p>
          <a:p>
            <a:r>
              <a:rPr lang="en-US" b="1" u="sng" dirty="0">
                <a:solidFill>
                  <a:schemeClr val="bg1"/>
                </a:solidFill>
                <a:latin typeface="Goudy Old Style" panose="02020502050305020303" pitchFamily="18" charset="77"/>
              </a:rPr>
              <a:t>--William </a:t>
            </a:r>
            <a:r>
              <a:rPr lang="en-US" b="1" u="sng" dirty="0" err="1">
                <a:solidFill>
                  <a:schemeClr val="bg1"/>
                </a:solidFill>
                <a:latin typeface="Goudy Old Style" panose="02020502050305020303" pitchFamily="18" charset="77"/>
              </a:rPr>
              <a:t>Hingest</a:t>
            </a:r>
            <a:r>
              <a:rPr lang="en-US" b="1"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(a.k.a. “Bill the Blizzard”)—a brilliant scientist from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now employed at the N.I.C.E. but has decided to leave there and warns Mark of the corrupt powers of the N.I.C.E.</a:t>
            </a:r>
          </a:p>
          <a:p>
            <a:r>
              <a:rPr lang="en-US" b="1" u="sng" dirty="0">
                <a:solidFill>
                  <a:schemeClr val="bg1"/>
                </a:solidFill>
                <a:latin typeface="Goudy Old Style" panose="02020502050305020303" pitchFamily="18" charset="77"/>
              </a:rPr>
              <a:t>--Professor </a:t>
            </a:r>
            <a:r>
              <a:rPr lang="en-US" b="1" u="sng"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—an eminent Italian physiologist who works for the N.I.C.E. who takes an interest in Mark</a:t>
            </a:r>
          </a:p>
          <a:p>
            <a:r>
              <a:rPr lang="en-US" b="1" u="sng" dirty="0">
                <a:solidFill>
                  <a:schemeClr val="bg1"/>
                </a:solidFill>
                <a:latin typeface="Goudy Old Style" panose="02020502050305020303" pitchFamily="18" charset="77"/>
              </a:rPr>
              <a:t>--”Fairy” Hardcastle—</a:t>
            </a:r>
            <a:r>
              <a:rPr lang="en-US" dirty="0">
                <a:solidFill>
                  <a:schemeClr val="bg1"/>
                </a:solidFill>
                <a:latin typeface="Goudy Old Style" panose="02020502050305020303" pitchFamily="18" charset="77"/>
              </a:rPr>
              <a:t>the aggressive head of the </a:t>
            </a:r>
            <a:r>
              <a:rPr lang="en-US">
                <a:solidFill>
                  <a:schemeClr val="bg1"/>
                </a:solidFill>
                <a:latin typeface="Goudy Old Style" panose="02020502050305020303" pitchFamily="18" charset="77"/>
              </a:rPr>
              <a:t>Secret Police of the N.I.C.E.</a:t>
            </a:r>
            <a:endParaRPr lang="en-US" b="1" dirty="0">
              <a:solidFill>
                <a:schemeClr val="bg1"/>
              </a:solidFill>
              <a:latin typeface="Goudy Old Style" panose="02020502050305020303" pitchFamily="18" charset="77"/>
            </a:endParaRPr>
          </a:p>
          <a:p>
            <a:endParaRPr lang="en-US"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45928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6463308"/>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1, “SALE OF COLLEGE PROPERTY”</a:t>
            </a:r>
          </a:p>
          <a:p>
            <a:r>
              <a:rPr lang="en-US" dirty="0">
                <a:solidFill>
                  <a:schemeClr val="bg1"/>
                </a:solidFill>
                <a:latin typeface="Goudy Old Style" panose="02020502050305020303" pitchFamily="18" charset="77"/>
              </a:rPr>
              <a:t>--Jane and her dreams</a:t>
            </a:r>
          </a:p>
          <a:p>
            <a:r>
              <a:rPr lang="en-US" dirty="0">
                <a:solidFill>
                  <a:schemeClr val="bg1"/>
                </a:solidFill>
                <a:latin typeface="Goudy Old Style" panose="02020502050305020303" pitchFamily="18" charset="77"/>
              </a:rPr>
              <a:t>--Mark and the Inner Circle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t>
            </a:r>
          </a:p>
          <a:p>
            <a:r>
              <a:rPr lang="en-US" dirty="0">
                <a:solidFill>
                  <a:schemeClr val="bg1"/>
                </a:solidFill>
                <a:latin typeface="Goudy Old Style" panose="02020502050305020303" pitchFamily="18" charset="77"/>
              </a:rPr>
              <a:t>--The proposal to sell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and Merlin’s Well to the N.I.C.E.</a:t>
            </a:r>
          </a:p>
          <a:p>
            <a:r>
              <a:rPr lang="en-US" dirty="0">
                <a:solidFill>
                  <a:schemeClr val="bg1"/>
                </a:solidFill>
                <a:latin typeface="Goudy Old Style" panose="02020502050305020303" pitchFamily="18" charset="77"/>
              </a:rPr>
              <a:t>--The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and rumors of Merlin</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2, “DINNER WITH THE SUBWARDEN”</a:t>
            </a:r>
          </a:p>
          <a:p>
            <a:r>
              <a:rPr lang="en-US" dirty="0">
                <a:solidFill>
                  <a:schemeClr val="bg1"/>
                </a:solidFill>
                <a:latin typeface="Goudy Old Style" panose="02020502050305020303" pitchFamily="18" charset="77"/>
              </a:rPr>
              <a:t>--Mark and being included in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confidence in disdain of Curry and Busby</a:t>
            </a:r>
          </a:p>
          <a:p>
            <a:r>
              <a:rPr lang="en-US"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dirty="0">
                <a:solidFill>
                  <a:schemeClr val="bg1"/>
                </a:solidFill>
                <a:latin typeface="Goudy Old Style" panose="02020502050305020303" pitchFamily="18" charset="77"/>
              </a:rPr>
              <a:t>--Jane’s fears and vulnerability, which she later rejects as unworthy</a:t>
            </a:r>
          </a:p>
          <a:p>
            <a:r>
              <a:rPr lang="en-US" dirty="0">
                <a:solidFill>
                  <a:schemeClr val="bg1"/>
                </a:solidFill>
                <a:latin typeface="Goudy Old Style" panose="02020502050305020303" pitchFamily="18" charset="77"/>
              </a:rPr>
              <a:t>--Mark’s journey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Jane’s journey to St. Anne’s-on-the-Hill</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CHAPTER 3, “BELBURY AND ST. ANNE’S-ON-THE-HILL”</a:t>
            </a:r>
          </a:p>
          <a:p>
            <a:r>
              <a:rPr lang="en-US" i="1" dirty="0">
                <a:solidFill>
                  <a:schemeClr val="bg1"/>
                </a:solidFill>
                <a:latin typeface="Goudy Old Style" panose="02020502050305020303" pitchFamily="18" charset="77"/>
              </a:rPr>
              <a:t>--adapted from Rudy </a:t>
            </a:r>
            <a:r>
              <a:rPr lang="en-US" i="1" dirty="0" err="1">
                <a:solidFill>
                  <a:schemeClr val="bg1"/>
                </a:solidFill>
                <a:latin typeface="Goudy Old Style" panose="02020502050305020303" pitchFamily="18" charset="77"/>
              </a:rPr>
              <a:t>Rentzel</a:t>
            </a: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Upon arriving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the Headquarters of the N.I.C.E.,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takes Mark to meet John Wither, the Deputy Director of the N.I.C.E., who exemplifies the mastery of double-speak (and Lewis’s fondness for using names to convey meaning).  He speaks many words but without really saying anything at all, or he says one thing while meaning another.  He praises Mark effusively (while at the same time not really seeming to know who he is) and repeatedly reassures Mark that he has nothing to worry about at all.  Mark simply wants to know what his job would be if he came to the N.I.C.E. but can never get a direct answer out of Wither, and wonders throughout the interview, "What are we talking about?” Afterward, Mark is unclear whether or not he has been offered a job. </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Mark spots William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a prominent chemist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and is relieved to have someone to talk to. However,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says right away that he is leaving the N.I.C.E. and advises Mark to do the same.  Mark is torn and confused when he is introduced to Steele and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who direct the work of the N.I.C.E. in Mark’s discipline of sociology, and they say they know nothing about his appointment and they don’t need him. A famous physiologist, Professor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recognizes Mark.  He advises Mark to stay and not worry about a job description or about Steele and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says that all will become apparent and that the work of the N.I.C.E. is what's important - too important to pass up. He advises that the only two people in the N.I.C.E. Mark needs to pay attention to are Wither, the Deputy Director, and "Fairy" Hardcastle, the head of the internal N.I.C.E. police.  The "Fairy" is "a big woman in a black, short-skirted uniform."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Meanwhile, Jane is admitted through the gate to St. Anne's-on-the-Hill, and meets Grace Ironwood, the person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wanted her to see about her dreams.  Miss Ironwood dresses all in black with her hands folded on her knees, just as she had appeared in Jane’s dream the night before. Ironwood reassures Jane that her dreams are not an indication that she is mentally ill but rather that she is a visionary, who sees things in dreams as they happen or before they happen.  Jane's maiden name was Tudor, and Ironwood explains that several of Jane’s ancestors in this family had the same gift.  Ironwood urges Jane to use her gift in service of the company at St. Anne's, as recommended by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and warns Jane that there are others wanting to use her gift for subversive purposes and evil.  Jane is almost convinced, but then her pride and wounded vanity and dislike of mystery and circumstances beyond her control cause her to rebel and to flee, saying she wants nothing more to do with Ironwood or the Company.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On the other journey, Mark stayed the night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spending time with the Fairy, whom he finds wholly unattractive and overly sexualized in a nasty way. She is aware of his reaction and finds it amusing.  She suggests they work hand in hand, since she viewed police work as largely the work of a sociologist (which Mark is), and Mark again is deeply impressed with the enjoyable sensation of becoming part of the Inner Circle. Like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she urges Mark to consider himself to have the job, and not worry about the job description.</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83035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Leaving St. Anne’s, Jane determines again not to get mixed up in “all this nonsense.” She redoubles her determination to live her own life unfettered, as she did before she married Mark., meanwhile feeling resentment against love, and thus against Mark, for invading her life.  She dwells on how much she believes women give up in getting married and resents how Mark and other men are insufficiently aware of this, furthering her resolve not to have a child, at least for a long time.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Reaching home, she receives a call from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who is having a crisis and begs to come see Jane. </a:t>
            </a:r>
          </a:p>
          <a:p>
            <a:r>
              <a:rPr lang="en-US" dirty="0">
                <a:solidFill>
                  <a:schemeClr val="bg1"/>
                </a:solidFill>
                <a:latin typeface="Goudy Old Style" panose="02020502050305020303" pitchFamily="18" charset="77"/>
              </a:rPr>
              <a:t> </a:t>
            </a:r>
          </a:p>
          <a:p>
            <a:r>
              <a:rPr lang="en-US" b="1" u="sng" dirty="0">
                <a:solidFill>
                  <a:schemeClr val="bg1"/>
                </a:solidFill>
                <a:latin typeface="Goudy Old Style" panose="02020502050305020303" pitchFamily="18" charset="77"/>
              </a:rPr>
              <a:t>KEY PASSAGES IN SECOND PART OF CHAPTER THREE</a:t>
            </a:r>
          </a:p>
          <a:p>
            <a:endParaRPr lang="en-US"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did not ask again in so many words what the N.I.C.E. wanted him to do; partly because he began to be afraid that he was supposed to know this already, and partly because a perfectly direct question would have sounded a crudity in that room — a crudity which </a:t>
            </a:r>
            <a:r>
              <a:rPr lang="en-US" u="sng" dirty="0">
                <a:solidFill>
                  <a:schemeClr val="bg1"/>
                </a:solidFill>
                <a:latin typeface="Goudy Old Style" panose="02020502050305020303" pitchFamily="18" charset="77"/>
              </a:rPr>
              <a:t>might suddenly exclude him from the warm and almost drugged atmosphere of vague, yet heavily important, confidence in which he was gradually being enfolded</a:t>
            </a:r>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Inner Ring</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“Eh? What’s that? College Meeting?” said the Blizzard. “What were they talking about?” “About the sale of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“All nonsense,” muttered the Blizzard. “I hope you would have agreed with the decision we came to.” “It made no difference what decision they came to.” “Oh!” said Mark with some surprise. “It was all nonsense. The N.I.C.E. would have had the Wood in any case. They had powers to compel a sale.” “What an extraordinary thing! I was given to understand they were going to Cambridge if we didn’t sell.”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sniffed loudly. “</a:t>
            </a:r>
            <a:r>
              <a:rPr lang="en-US" u="sng" dirty="0">
                <a:solidFill>
                  <a:schemeClr val="bg1"/>
                </a:solidFill>
                <a:latin typeface="Goudy Old Style" panose="02020502050305020303" pitchFamily="18" charset="77"/>
              </a:rPr>
              <a:t>Not a word of truth in it</a:t>
            </a:r>
            <a:r>
              <a:rPr lang="en-US" dirty="0">
                <a:solidFill>
                  <a:schemeClr val="bg1"/>
                </a:solidFill>
                <a:latin typeface="Goudy Old Style" panose="02020502050305020303" pitchFamily="18" charset="77"/>
              </a:rPr>
              <a:t>. As to its being an extraordinary thing, that depends on what you mean. There’s nothing extraordinary in the Fellows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talking all afternoon about an unreal issue. And there’s nothing extraordinary in the fact that the N.I.C.E. should wish, if possible, to hand over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the odium of </a:t>
            </a:r>
            <a:r>
              <a:rPr lang="en-US" u="sng" dirty="0">
                <a:solidFill>
                  <a:schemeClr val="bg1"/>
                </a:solidFill>
                <a:latin typeface="Goudy Old Style" panose="02020502050305020303" pitchFamily="18" charset="77"/>
              </a:rPr>
              <a:t>turning the heart of England into a cross between an abortive American hotel and a glorified gas works</a:t>
            </a:r>
            <a:r>
              <a:rPr lang="en-US" dirty="0">
                <a:solidFill>
                  <a:schemeClr val="bg1"/>
                </a:solidFill>
                <a:latin typeface="Goudy Old Style" panose="02020502050305020303" pitchFamily="18" charset="77"/>
              </a:rPr>
              <a:t>. The only real puzzle is why the N.I.C.E. should want that bit of land.”—</a:t>
            </a:r>
            <a:r>
              <a:rPr lang="en-US" b="1" i="1" dirty="0">
                <a:solidFill>
                  <a:schemeClr val="bg1"/>
                </a:solidFill>
                <a:latin typeface="Goudy Old Style" panose="02020502050305020303" pitchFamily="18" charset="77"/>
              </a:rPr>
              <a:t>Lies, </a:t>
            </a:r>
            <a:r>
              <a:rPr lang="en-US" b="1" i="1" dirty="0" err="1">
                <a:solidFill>
                  <a:schemeClr val="bg1"/>
                </a:solidFill>
                <a:latin typeface="Goudy Old Style" panose="02020502050305020303" pitchFamily="18" charset="77"/>
              </a:rPr>
              <a:t>deathworks</a:t>
            </a:r>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8652</TotalTime>
  <Words>6902</Words>
  <Application>Microsoft Macintosh PowerPoint</Application>
  <PresentationFormat>Widescreen</PresentationFormat>
  <Paragraphs>316</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129</cp:revision>
  <dcterms:created xsi:type="dcterms:W3CDTF">2018-09-19T14:45:23Z</dcterms:created>
  <dcterms:modified xsi:type="dcterms:W3CDTF">2022-01-26T21:48:36Z</dcterms:modified>
</cp:coreProperties>
</file>