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18"/>
  </p:notesMasterIdLst>
  <p:handoutMasterIdLst>
    <p:handoutMasterId r:id="rId19"/>
  </p:handoutMasterIdLst>
  <p:sldIdLst>
    <p:sldId id="374" r:id="rId2"/>
    <p:sldId id="454" r:id="rId3"/>
    <p:sldId id="455" r:id="rId4"/>
    <p:sldId id="474" r:id="rId5"/>
    <p:sldId id="456" r:id="rId6"/>
    <p:sldId id="459" r:id="rId7"/>
    <p:sldId id="457" r:id="rId8"/>
    <p:sldId id="465" r:id="rId9"/>
    <p:sldId id="467" r:id="rId10"/>
    <p:sldId id="469" r:id="rId11"/>
    <p:sldId id="470" r:id="rId12"/>
    <p:sldId id="471" r:id="rId13"/>
    <p:sldId id="472" r:id="rId14"/>
    <p:sldId id="473" r:id="rId15"/>
    <p:sldId id="468" r:id="rId16"/>
    <p:sldId id="4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28"/>
    <p:restoredTop sz="93267"/>
  </p:normalViewPr>
  <p:slideViewPr>
    <p:cSldViewPr snapToGrid="0" snapToObjects="1">
      <p:cViewPr>
        <p:scale>
          <a:sx n="87" d="100"/>
          <a:sy n="87" d="100"/>
        </p:scale>
        <p:origin x="-1080"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8A18E-11F6-0B43-9538-1A5FF0BFB7E2}" type="datetimeFigureOut">
              <a:rPr lang="en-US" smtClean="0"/>
              <a:t>9/28/22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8E960E-EBBF-E144-B1AA-5D8B42EAAF18}" type="slidenum">
              <a:rPr lang="en-US" smtClean="0"/>
              <a:t>‹#›</a:t>
            </a:fld>
            <a:endParaRPr lang="en-US"/>
          </a:p>
        </p:txBody>
      </p:sp>
    </p:spTree>
    <p:extLst>
      <p:ext uri="{BB962C8B-B14F-4D97-AF65-F5344CB8AC3E}">
        <p14:creationId xmlns:p14="http://schemas.microsoft.com/office/powerpoint/2010/main" val="535979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9/28/22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8B258-2DA5-0842-966B-786566679582}" type="slidenum">
              <a:rPr lang="en-US" smtClean="0"/>
              <a:t>4</a:t>
            </a:fld>
            <a:endParaRPr lang="en-US"/>
          </a:p>
        </p:txBody>
      </p:sp>
    </p:spTree>
    <p:extLst>
      <p:ext uri="{BB962C8B-B14F-4D97-AF65-F5344CB8AC3E}">
        <p14:creationId xmlns:p14="http://schemas.microsoft.com/office/powerpoint/2010/main" val="288454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9/28/22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9/28/22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9/28/22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9/28/22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9/28/22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9/28/22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9/28/22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9/28/22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9/28/22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9/28/22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9/28/22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9/28/22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biblegateway.com/passage/?search=Matthew+5&amp;version=ESV" TargetMode="Externa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goodreads.com/work/quotes/1215780"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5" y="0"/>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September 28, 2022</a:t>
            </a:r>
            <a:br>
              <a:rPr lang="en-US" sz="2400" b="1" i="1" dirty="0">
                <a:solidFill>
                  <a:schemeClr val="bg1"/>
                </a:solidFill>
                <a:latin typeface="Goudy Old Style" charset="0"/>
                <a:ea typeface="Goudy Old Style" charset="0"/>
                <a:cs typeface="Goudy Old Style" charset="0"/>
              </a:rPr>
            </a:br>
            <a:r>
              <a:rPr lang="en-US" sz="2400" b="1" i="1" dirty="0">
                <a:solidFill>
                  <a:schemeClr val="bg1"/>
                </a:solidFill>
                <a:latin typeface="Goudy Old Style" charset="0"/>
                <a:ea typeface="Goudy Old Style" charset="0"/>
                <a:cs typeface="Goudy Old Style" charset="0"/>
              </a:rPr>
              <a:t>			St. Philip’s Church </a:t>
            </a:r>
            <a:br>
              <a:rPr lang="en-US" sz="2400" b="1" i="1" dirty="0">
                <a:solidFill>
                  <a:schemeClr val="bg1"/>
                </a:solidFill>
                <a:latin typeface="Goudy Old Style" charset="0"/>
                <a:ea typeface="Goudy Old Style" charset="0"/>
                <a:cs typeface="Goudy Old Style" charset="0"/>
              </a:rPr>
            </a:br>
            <a:r>
              <a:rPr lang="en-US" sz="2400" b="1" i="1" dirty="0">
                <a:solidFill>
                  <a:schemeClr val="bg1"/>
                </a:solidFill>
                <a:latin typeface="Goudy Old Style" charset="0"/>
                <a:ea typeface="Goudy Old Style" charset="0"/>
                <a:cs typeface="Goudy Old Style" charset="0"/>
              </a:rPr>
              <a:t>			The </a:t>
            </a:r>
            <a:r>
              <a:rPr lang="en-US" sz="2400" b="1" i="1" dirty="0" err="1">
                <a:solidFill>
                  <a:schemeClr val="bg1"/>
                </a:solidFill>
                <a:latin typeface="Goudy Old Style" charset="0"/>
                <a:ea typeface="Goudy Old Style" charset="0"/>
                <a:cs typeface="Goudy Old Style" charset="0"/>
              </a:rPr>
              <a:t>Rev’d</a:t>
            </a:r>
            <a:r>
              <a:rPr lang="en-US" sz="2400" b="1" i="1" dirty="0">
                <a:solidFill>
                  <a:schemeClr val="bg1"/>
                </a:solidFill>
                <a:latin typeface="Goudy Old Style" charset="0"/>
                <a:ea typeface="Goudy Old Style" charset="0"/>
                <a:cs typeface="Goudy Old Style" charset="0"/>
              </a:rPr>
              <a:t> Brian K. McGreevy, J.D., Facilitator</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877311" y="1986455"/>
            <a:ext cx="9314688" cy="3271345"/>
          </a:xfrm>
        </p:spPr>
        <p:txBody>
          <a:bodyPr>
            <a:normAutofit/>
          </a:bodyPr>
          <a:lstStyle/>
          <a:p>
            <a:endParaRPr lang="en-US" dirty="0">
              <a:latin typeface="Goudy Old Style" charset="0"/>
              <a:ea typeface="Goudy Old Style" charset="0"/>
              <a:cs typeface="Goudy Old Style" charset="0"/>
            </a:endParaRPr>
          </a:p>
          <a:p>
            <a:r>
              <a:rPr lang="en-US" sz="4800" b="1" i="1" dirty="0">
                <a:solidFill>
                  <a:schemeClr val="bg1"/>
                </a:solidFill>
                <a:latin typeface="Goudy Old Style" panose="02020502050305020303" pitchFamily="18" charset="77"/>
                <a:ea typeface="Arial" charset="0"/>
                <a:cs typeface="Arial" charset="0"/>
              </a:rPr>
              <a:t>The Great Divorce:</a:t>
            </a:r>
          </a:p>
          <a:p>
            <a:r>
              <a:rPr lang="en-US" sz="4400" b="1" dirty="0">
                <a:solidFill>
                  <a:schemeClr val="bg1"/>
                </a:solidFill>
                <a:latin typeface="Goudy Old Style" panose="02020502050305020303" pitchFamily="18" charset="77"/>
                <a:ea typeface="Arial" charset="0"/>
                <a:cs typeface="Arial" charset="0"/>
              </a:rPr>
              <a:t>C.S. Lewis on God’s Truth</a:t>
            </a:r>
          </a:p>
          <a:p>
            <a:r>
              <a:rPr lang="en-US" sz="4400" b="1" dirty="0">
                <a:solidFill>
                  <a:schemeClr val="bg1"/>
                </a:solidFill>
                <a:latin typeface="Goudy Old Style" panose="02020502050305020303" pitchFamily="18" charset="77"/>
                <a:ea typeface="Arial" charset="0"/>
                <a:cs typeface="Arial" charset="0"/>
              </a:rPr>
              <a:t>or Your Truth</a:t>
            </a:r>
            <a:endParaRPr lang="en-US" sz="8700" b="1" dirty="0">
              <a:solidFill>
                <a:schemeClr val="bg1"/>
              </a:solidFill>
              <a:latin typeface="Arial" charset="0"/>
              <a:ea typeface="Arial" charset="0"/>
              <a:cs typeface="Arial"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0"/>
            <a:ext cx="2734436" cy="6858000"/>
          </a:xfrm>
          <a:prstGeom prst="rect">
            <a:avLst/>
          </a:prstGeom>
        </p:spPr>
      </p:pic>
    </p:spTree>
    <p:extLst>
      <p:ext uri="{BB962C8B-B14F-4D97-AF65-F5344CB8AC3E}">
        <p14:creationId xmlns:p14="http://schemas.microsoft.com/office/powerpoint/2010/main" val="1210255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064775" y="0"/>
            <a:ext cx="10127223" cy="6719777"/>
          </a:xfrm>
        </p:spPr>
        <p:txBody>
          <a:bodyPr>
            <a:noAutofit/>
          </a:bodyPr>
          <a:lstStyle/>
          <a:p>
            <a:pPr algn="l"/>
            <a:r>
              <a:rPr lang="en-US" sz="2000" b="0" i="0" dirty="0">
                <a:solidFill>
                  <a:schemeClr val="bg1"/>
                </a:solidFill>
                <a:effectLst/>
                <a:latin typeface="Goudy Old Style" panose="02020502050305020303" pitchFamily="18" charset="77"/>
              </a:rPr>
              <a:t>mutters of dissevering power"-or else not. It is still "either-or." If we insist on keeping Hell (or even earth) we shall not see Heaven: if we accept Heaven we shall not be able to retain even the smallest and most intimate souvenirs of Hell. I believe, to be sure, that any man who reaches Heaven will find that what he abandoned (even in plucking out his right eye) was precisely nothing: that the kernel of what he was really seeking even in his most depraved wishes will be there, beyond expectation, waiting for him in "the High Countries." In that sense it will be true for those who have completed the journey (and for no others) to say that good is everything and Heaven everywhere. But we, at this end of the road, must not try to anticipate that retrospective vision. If we do, we are likely to embrace the false and disastrous converse and fancy that everything is good and everywhere is Heaven.</a:t>
            </a:r>
            <a:br>
              <a:rPr lang="en-US" sz="2000" dirty="0">
                <a:solidFill>
                  <a:schemeClr val="bg1"/>
                </a:solidFill>
                <a:latin typeface="Goudy Old Style" panose="02020502050305020303" pitchFamily="18" charset="77"/>
              </a:rPr>
            </a:br>
            <a:br>
              <a:rPr lang="en-US" sz="2000" dirty="0">
                <a:solidFill>
                  <a:schemeClr val="bg1"/>
                </a:solidFill>
                <a:latin typeface="Goudy Old Style" panose="02020502050305020303" pitchFamily="18" charset="77"/>
              </a:rPr>
            </a:br>
            <a:r>
              <a:rPr lang="en-US" sz="2000" b="0" i="0" dirty="0">
                <a:solidFill>
                  <a:schemeClr val="bg1"/>
                </a:solidFill>
                <a:effectLst/>
                <a:latin typeface="Goudy Old Style" panose="02020502050305020303" pitchFamily="18" charset="77"/>
              </a:rPr>
              <a:t>But what, you ask, of earth? Earth, I think, will not be found by anyone to be in the end a very distinct place. I think earth, if chosen instead of Heaven, will turn out to have been, all along, only a region in Hell: and earth, if put second to Heaven, to have been from the beginning a part of Heaven itself.</a:t>
            </a:r>
            <a:br>
              <a:rPr lang="en-US" sz="2000" dirty="0">
                <a:solidFill>
                  <a:schemeClr val="bg1"/>
                </a:solidFill>
                <a:latin typeface="Goudy Old Style" panose="02020502050305020303" pitchFamily="18" charset="77"/>
              </a:rPr>
            </a:br>
            <a:br>
              <a:rPr lang="en-US" sz="2000" dirty="0">
                <a:solidFill>
                  <a:schemeClr val="bg1"/>
                </a:solidFill>
                <a:latin typeface="Goudy Old Style" panose="02020502050305020303" pitchFamily="18" charset="77"/>
              </a:rPr>
            </a:br>
            <a:r>
              <a:rPr lang="en-US" sz="2000" b="0" i="0" dirty="0">
                <a:solidFill>
                  <a:schemeClr val="bg1"/>
                </a:solidFill>
                <a:effectLst/>
                <a:latin typeface="Goudy Old Style" panose="02020502050305020303" pitchFamily="18" charset="77"/>
              </a:rPr>
              <a:t>There are only two things more to be said about this small book. Firstly, I must acknowledge my debt to a writer whose name I have forgotten and whom I read several years ago in a highly </a:t>
            </a:r>
            <a:r>
              <a:rPr lang="en-US" sz="2000" b="0" i="0" dirty="0" err="1">
                <a:solidFill>
                  <a:schemeClr val="bg1"/>
                </a:solidFill>
                <a:effectLst/>
                <a:latin typeface="Goudy Old Style" panose="02020502050305020303" pitchFamily="18" charset="77"/>
              </a:rPr>
              <a:t>coloured</a:t>
            </a:r>
            <a:r>
              <a:rPr lang="en-US" sz="2000" b="0" i="0" dirty="0">
                <a:solidFill>
                  <a:schemeClr val="bg1"/>
                </a:solidFill>
                <a:effectLst/>
                <a:latin typeface="Goudy Old Style" panose="02020502050305020303" pitchFamily="18" charset="77"/>
              </a:rPr>
              <a:t> American magazine of what they call " </a:t>
            </a:r>
            <a:r>
              <a:rPr lang="en-US" sz="2000" b="0" i="0" dirty="0" err="1">
                <a:solidFill>
                  <a:schemeClr val="bg1"/>
                </a:solidFill>
                <a:effectLst/>
                <a:latin typeface="Goudy Old Style" panose="02020502050305020303" pitchFamily="18" charset="77"/>
              </a:rPr>
              <a:t>Scientifiction</a:t>
            </a:r>
            <a:r>
              <a:rPr lang="en-US" sz="2000" b="0" i="0" dirty="0">
                <a:solidFill>
                  <a:schemeClr val="bg1"/>
                </a:solidFill>
                <a:effectLst/>
                <a:latin typeface="Goudy Old Style" panose="02020502050305020303" pitchFamily="18" charset="77"/>
              </a:rPr>
              <a:t>." The unbendable and unbreakable quality of my heavenly matter was suggested to me by him, though he used the fancy for a different and most ingenious purpose. His hero travelled into the past: and there, very properly, found raindrops that would pierce him like bullets and sandwiches that no strength could bite--because, of course, nothing in the past can be altered. I, with less originality but (I hope) equal propriety, have transferred this to the eternal. If the writer of that story ever reads these lines I hope he will accept</a:t>
            </a:r>
            <a:endParaRPr lang="en-US" sz="2000"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369462" y="0"/>
            <a:ext cx="1363098" cy="2797829"/>
          </a:xfrm>
          <a:prstGeom prst="rect">
            <a:avLst/>
          </a:prstGeom>
        </p:spPr>
      </p:pic>
      <p:pic>
        <p:nvPicPr>
          <p:cNvPr id="5" name="Picture 4">
            <a:extLst>
              <a:ext uri="{FF2B5EF4-FFF2-40B4-BE49-F238E27FC236}">
                <a16:creationId xmlns:a16="http://schemas.microsoft.com/office/drawing/2014/main" id="{7A9425AB-6EF1-6460-F0D3-41F6562F96BA}"/>
              </a:ext>
            </a:extLst>
          </p:cNvPr>
          <p:cNvPicPr>
            <a:picLocks noChangeAspect="1"/>
          </p:cNvPicPr>
          <p:nvPr/>
        </p:nvPicPr>
        <p:blipFill>
          <a:blip r:embed="rId3"/>
          <a:stretch>
            <a:fillRect/>
          </a:stretch>
        </p:blipFill>
        <p:spPr>
          <a:xfrm>
            <a:off x="184732" y="3429000"/>
            <a:ext cx="1695312" cy="3290776"/>
          </a:xfrm>
          <a:prstGeom prst="rect">
            <a:avLst/>
          </a:prstGeom>
        </p:spPr>
      </p:pic>
    </p:spTree>
    <p:extLst>
      <p:ext uri="{BB962C8B-B14F-4D97-AF65-F5344CB8AC3E}">
        <p14:creationId xmlns:p14="http://schemas.microsoft.com/office/powerpoint/2010/main" val="1699949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917291" y="0"/>
            <a:ext cx="10274707" cy="6719777"/>
          </a:xfrm>
        </p:spPr>
        <p:txBody>
          <a:bodyPr>
            <a:noAutofit/>
          </a:bodyPr>
          <a:lstStyle/>
          <a:p>
            <a:pPr algn="l"/>
            <a:endParaRPr lang="en-US" sz="2000" b="0" i="0" dirty="0">
              <a:solidFill>
                <a:schemeClr val="bg1"/>
              </a:solidFill>
              <a:effectLst/>
              <a:latin typeface="Goudy Old Style" panose="02020502050305020303" pitchFamily="18" charset="77"/>
            </a:endParaRPr>
          </a:p>
          <a:p>
            <a:pPr algn="l"/>
            <a:r>
              <a:rPr lang="en-US" sz="2000" b="0" i="0" dirty="0">
                <a:solidFill>
                  <a:schemeClr val="bg1"/>
                </a:solidFill>
                <a:effectLst/>
                <a:latin typeface="Goudy Old Style" panose="02020502050305020303" pitchFamily="18" charset="77"/>
              </a:rPr>
              <a:t>my grateful acknowledgment. The second thing is this. I beg readers to remember that this is a fantasy. It has of course-or I intended it to have-a moral. But the </a:t>
            </a:r>
            <a:r>
              <a:rPr lang="en-US" sz="2000" b="0" i="0" dirty="0" err="1">
                <a:solidFill>
                  <a:schemeClr val="bg1"/>
                </a:solidFill>
                <a:effectLst/>
                <a:latin typeface="Goudy Old Style" panose="02020502050305020303" pitchFamily="18" charset="77"/>
              </a:rPr>
              <a:t>transmortal</a:t>
            </a:r>
            <a:r>
              <a:rPr lang="en-US" sz="2000" b="0" i="0" dirty="0">
                <a:solidFill>
                  <a:schemeClr val="bg1"/>
                </a:solidFill>
                <a:effectLst/>
                <a:latin typeface="Goudy Old Style" panose="02020502050305020303" pitchFamily="18" charset="77"/>
              </a:rPr>
              <a:t> conditions are solely an imaginative supposal: they are not even a guess or a speculation at what may actually await us. The last thing I wish is to arouse factual curiosity about the details of the after-world.</a:t>
            </a:r>
            <a:br>
              <a:rPr lang="en-US" sz="2000" dirty="0">
                <a:solidFill>
                  <a:schemeClr val="bg1"/>
                </a:solidFill>
                <a:latin typeface="Goudy Old Style" panose="02020502050305020303" pitchFamily="18" charset="77"/>
              </a:rPr>
            </a:br>
            <a:br>
              <a:rPr lang="en-US" sz="2000" dirty="0">
                <a:solidFill>
                  <a:schemeClr val="bg1"/>
                </a:solidFill>
                <a:latin typeface="Goudy Old Style" panose="02020502050305020303" pitchFamily="18" charset="77"/>
              </a:rPr>
            </a:br>
            <a:r>
              <a:rPr lang="en-US" sz="2000" b="0" i="0" dirty="0">
                <a:solidFill>
                  <a:schemeClr val="bg1"/>
                </a:solidFill>
                <a:effectLst/>
                <a:latin typeface="Goudy Old Style" panose="02020502050305020303" pitchFamily="18" charset="77"/>
              </a:rPr>
              <a:t>C. S. LEWIS</a:t>
            </a:r>
            <a:br>
              <a:rPr lang="en-US" sz="2000" dirty="0">
                <a:solidFill>
                  <a:schemeClr val="bg1"/>
                </a:solidFill>
                <a:latin typeface="Goudy Old Style" panose="02020502050305020303" pitchFamily="18" charset="77"/>
              </a:rPr>
            </a:br>
            <a:r>
              <a:rPr lang="en-US" sz="2000" b="0" i="0" dirty="0">
                <a:solidFill>
                  <a:schemeClr val="bg1"/>
                </a:solidFill>
                <a:effectLst/>
                <a:latin typeface="Goudy Old Style" panose="02020502050305020303" pitchFamily="18" charset="77"/>
              </a:rPr>
              <a:t>April, 1945</a:t>
            </a:r>
          </a:p>
          <a:p>
            <a:pPr algn="l"/>
            <a:endParaRPr lang="en-US" b="1" dirty="0">
              <a:solidFill>
                <a:schemeClr val="bg1"/>
              </a:solidFill>
              <a:latin typeface="Goudy Old Style" panose="02020502050305020303" pitchFamily="18" charset="77"/>
              <a:ea typeface="Goudy Old Style" charset="0"/>
              <a:cs typeface="Goudy Old Style" charset="0"/>
            </a:endParaRPr>
          </a:p>
          <a:p>
            <a:pPr algn="l"/>
            <a:r>
              <a:rPr lang="en-US" b="1" dirty="0">
                <a:solidFill>
                  <a:schemeClr val="bg1"/>
                </a:solidFill>
                <a:latin typeface="Goudy Old Style" panose="02020502050305020303" pitchFamily="18" charset="77"/>
                <a:ea typeface="Goudy Old Style" charset="0"/>
                <a:cs typeface="Goudy Old Style" charset="0"/>
              </a:rPr>
              <a:t>MAJOR THEMES IN THE PREFACE</a:t>
            </a:r>
          </a:p>
          <a:p>
            <a:pPr algn="l"/>
            <a:r>
              <a:rPr lang="en-US" sz="2000" u="sng" dirty="0">
                <a:solidFill>
                  <a:schemeClr val="bg1"/>
                </a:solidFill>
                <a:latin typeface="Goudy Old Style" panose="02020502050305020303" pitchFamily="18" charset="77"/>
                <a:ea typeface="Goudy Old Style" charset="0"/>
                <a:cs typeface="Goudy Old Style" charset="0"/>
              </a:rPr>
              <a:t>1. You can’t have it all. </a:t>
            </a:r>
            <a:r>
              <a:rPr lang="en-US" sz="2000" dirty="0">
                <a:solidFill>
                  <a:schemeClr val="bg1"/>
                </a:solidFill>
                <a:latin typeface="Goudy Old Style" panose="02020502050305020303" pitchFamily="18" charset="77"/>
                <a:ea typeface="Goudy Old Style" charset="0"/>
                <a:cs typeface="Goudy Old Style" charset="0"/>
              </a:rPr>
              <a:t>“</a:t>
            </a:r>
            <a:r>
              <a:rPr lang="en-US" sz="2000" b="0" i="1" dirty="0">
                <a:solidFill>
                  <a:schemeClr val="bg1"/>
                </a:solidFill>
                <a:effectLst/>
                <a:latin typeface="Goudy Old Style" panose="02020502050305020303" pitchFamily="18" charset="77"/>
              </a:rPr>
              <a:t>The attempt [to marry Heaven and Hell] is based on the belief that reality never presents us with an absolutely unavoidable "either-or"; that, granted skill and patience and (above all) time enough, some way of embracing both alternatives can always be found; that mere development or adjustment or refinement will somehow turn evil into good without our being called on for a final and total rejection of anything we should like to retain. This belief I take to be a disastrous error.” </a:t>
            </a:r>
          </a:p>
          <a:p>
            <a:pPr algn="l"/>
            <a:r>
              <a:rPr lang="en-US" sz="2000" b="1" i="0" dirty="0">
                <a:solidFill>
                  <a:schemeClr val="bg1"/>
                </a:solidFill>
                <a:effectLst/>
                <a:latin typeface="Goudy Old Style" panose="02020502050305020303" pitchFamily="18" charset="77"/>
              </a:rPr>
              <a:t>--</a:t>
            </a:r>
            <a:r>
              <a:rPr lang="en-US" sz="2000" i="0" dirty="0">
                <a:solidFill>
                  <a:schemeClr val="bg1"/>
                </a:solidFill>
                <a:effectLst/>
                <a:latin typeface="Goudy Old Style" panose="02020502050305020303" pitchFamily="18" charset="77"/>
              </a:rPr>
              <a:t>Woe unto them that call evil good, and good evil; that put darkness for light, and light for darkness; that put bitter for sweet, and sweet for bitter!—Isaiah 5:20</a:t>
            </a:r>
          </a:p>
          <a:p>
            <a:pPr algn="l"/>
            <a:r>
              <a:rPr lang="en-US" sz="2000" b="0" i="0" dirty="0">
                <a:solidFill>
                  <a:schemeClr val="bg1"/>
                </a:solidFill>
                <a:effectLst/>
                <a:latin typeface="Goudy Old Style" panose="02020502050305020303" pitchFamily="18" charset="77"/>
              </a:rPr>
              <a:t>--They know God’s decree, that those who practice such things deserve to die—yet they not only do them but even applaud others who practice them.—Romans 1:32</a:t>
            </a:r>
            <a:endParaRPr lang="en-US" sz="2000" i="1"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369462" y="0"/>
            <a:ext cx="1363098" cy="2797829"/>
          </a:xfrm>
          <a:prstGeom prst="rect">
            <a:avLst/>
          </a:prstGeom>
        </p:spPr>
      </p:pic>
      <p:pic>
        <p:nvPicPr>
          <p:cNvPr id="5" name="Picture 4">
            <a:extLst>
              <a:ext uri="{FF2B5EF4-FFF2-40B4-BE49-F238E27FC236}">
                <a16:creationId xmlns:a16="http://schemas.microsoft.com/office/drawing/2014/main" id="{7A9425AB-6EF1-6460-F0D3-41F6562F96BA}"/>
              </a:ext>
            </a:extLst>
          </p:cNvPr>
          <p:cNvPicPr>
            <a:picLocks noChangeAspect="1"/>
          </p:cNvPicPr>
          <p:nvPr/>
        </p:nvPicPr>
        <p:blipFill>
          <a:blip r:embed="rId3"/>
          <a:stretch>
            <a:fillRect/>
          </a:stretch>
        </p:blipFill>
        <p:spPr>
          <a:xfrm>
            <a:off x="184732" y="3429000"/>
            <a:ext cx="1695312" cy="3290776"/>
          </a:xfrm>
          <a:prstGeom prst="rect">
            <a:avLst/>
          </a:prstGeom>
        </p:spPr>
      </p:pic>
    </p:spTree>
    <p:extLst>
      <p:ext uri="{BB962C8B-B14F-4D97-AF65-F5344CB8AC3E}">
        <p14:creationId xmlns:p14="http://schemas.microsoft.com/office/powerpoint/2010/main" val="1175157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917291" y="0"/>
            <a:ext cx="10274707" cy="6719777"/>
          </a:xfrm>
        </p:spPr>
        <p:txBody>
          <a:bodyPr>
            <a:noAutofit/>
          </a:bodyPr>
          <a:lstStyle/>
          <a:p>
            <a:pPr algn="l"/>
            <a:endParaRPr lang="en-US" sz="2000" dirty="0">
              <a:solidFill>
                <a:schemeClr val="bg1"/>
              </a:solidFill>
              <a:latin typeface="Goudy Old Style" panose="02020502050305020303" pitchFamily="18" charset="77"/>
              <a:ea typeface="Goudy Old Style" charset="0"/>
              <a:cs typeface="Goudy Old Style" charset="0"/>
            </a:endParaRPr>
          </a:p>
          <a:p>
            <a:pPr algn="l"/>
            <a:r>
              <a:rPr lang="en-US" sz="2000" dirty="0">
                <a:solidFill>
                  <a:schemeClr val="bg1"/>
                </a:solidFill>
                <a:latin typeface="Goudy Old Style" panose="02020502050305020303" pitchFamily="18" charset="77"/>
                <a:ea typeface="Goudy Old Style" charset="0"/>
                <a:cs typeface="Goudy Old Style" charset="0"/>
              </a:rPr>
              <a:t>MAJOR THEMES IN THE PREFACE</a:t>
            </a:r>
          </a:p>
          <a:p>
            <a:pPr algn="l"/>
            <a:r>
              <a:rPr lang="en-US" sz="2000" u="sng" dirty="0">
                <a:solidFill>
                  <a:schemeClr val="bg1"/>
                </a:solidFill>
                <a:latin typeface="Goudy Old Style" panose="02020502050305020303" pitchFamily="18" charset="77"/>
                <a:ea typeface="Goudy Old Style" charset="0"/>
                <a:cs typeface="Goudy Old Style" charset="0"/>
              </a:rPr>
              <a:t>2. Choices matter, and you may be called to renounce things on the journey. </a:t>
            </a:r>
            <a:r>
              <a:rPr lang="en-US" sz="2000" dirty="0">
                <a:solidFill>
                  <a:schemeClr val="bg1"/>
                </a:solidFill>
                <a:latin typeface="Goudy Old Style" panose="02020502050305020303" pitchFamily="18" charset="77"/>
                <a:ea typeface="Goudy Old Style" charset="0"/>
                <a:cs typeface="Goudy Old Style" charset="0"/>
              </a:rPr>
              <a:t>“</a:t>
            </a:r>
            <a:r>
              <a:rPr lang="en-US" sz="2000" b="0" i="1" dirty="0">
                <a:solidFill>
                  <a:schemeClr val="bg1"/>
                </a:solidFill>
                <a:effectLst/>
                <a:latin typeface="Goudy Old Style" panose="02020502050305020303" pitchFamily="18" charset="77"/>
              </a:rPr>
              <a:t>You cannot take all luggage with you on all journeys; on one journey even your right hand and your right eye may be among the things you have to leave behind. We are not living in a world where all roads are radii of a circle and where all, if followed long enough, will therefore draw gradually nearer and finally meet at the </a:t>
            </a:r>
            <a:r>
              <a:rPr lang="en-US" sz="2000" b="0" i="1" dirty="0" err="1">
                <a:solidFill>
                  <a:schemeClr val="bg1"/>
                </a:solidFill>
                <a:effectLst/>
                <a:latin typeface="Goudy Old Style" panose="02020502050305020303" pitchFamily="18" charset="77"/>
              </a:rPr>
              <a:t>centre</a:t>
            </a:r>
            <a:r>
              <a:rPr lang="en-US" sz="2000" b="0" i="1" dirty="0">
                <a:solidFill>
                  <a:schemeClr val="bg1"/>
                </a:solidFill>
                <a:effectLst/>
                <a:latin typeface="Goudy Old Style" panose="02020502050305020303" pitchFamily="18" charset="77"/>
              </a:rPr>
              <a:t>: rather in a world where every road, after a few miles, forks into two, and each of those into two again, and at each fork you must make a decision. Even on the biological level life is not like a pool but like a tree. It does not move towards unity but away from it and the creatures grow further apart as they increase in perfection. Good, as it ripens, becomes continually more different not only from evil but from other good.”</a:t>
            </a:r>
          </a:p>
          <a:p>
            <a:pPr algn="l"/>
            <a:r>
              <a:rPr lang="en-US" sz="2000" b="0" i="0" dirty="0">
                <a:solidFill>
                  <a:schemeClr val="bg1"/>
                </a:solidFill>
                <a:effectLst/>
                <a:latin typeface="Goudy Old Style" panose="02020502050305020303" pitchFamily="18" charset="77"/>
              </a:rPr>
              <a:t>--Not that I have already obtained this or am already perfect, but I press on to make it my own, because Christ Jesus has made me his own. Brothers, I do not consider that I have made it my own. But one thing I do: forgetting what lies behind and straining forward to what lies ahead, I press on toward the goal for the prize of the upward call of God in Christ Jesus.—Phil. 3:12-14</a:t>
            </a:r>
          </a:p>
          <a:p>
            <a:pPr algn="l"/>
            <a:r>
              <a:rPr lang="en-US" sz="2000" b="0" i="0" dirty="0">
                <a:solidFill>
                  <a:schemeClr val="bg1"/>
                </a:solidFill>
                <a:effectLst/>
                <a:latin typeface="Goudy Old Style" panose="02020502050305020303" pitchFamily="18" charset="77"/>
              </a:rPr>
              <a:t>--If your right eye causes you to sin, tear it out and throw it away. For it is better that you lose one of your members than that your whole body be thrown into hell.—Matt. 5:29</a:t>
            </a:r>
          </a:p>
          <a:p>
            <a:pPr algn="l"/>
            <a:r>
              <a:rPr lang="en-US" sz="2000" dirty="0">
                <a:solidFill>
                  <a:schemeClr val="bg1"/>
                </a:solidFill>
                <a:latin typeface="Goudy Old Style" panose="02020502050305020303" pitchFamily="18" charset="77"/>
                <a:ea typeface="Goudy Old Style" charset="0"/>
                <a:cs typeface="Goudy Old Style" charset="0"/>
              </a:rPr>
              <a:t>--I count all things to be loss in view of the surpassing value of knowing Christ Jesus my Lord, for whom I have suffered the loss of all things, and count them but rubbish so that I may gain Christ.—Phil. 3:8</a:t>
            </a:r>
          </a:p>
          <a:p>
            <a:pPr algn="l"/>
            <a:r>
              <a:rPr lang="en-US" sz="2000" dirty="0">
                <a:solidFill>
                  <a:schemeClr val="bg1"/>
                </a:solidFill>
                <a:latin typeface="Goudy Old Style" panose="02020502050305020303" pitchFamily="18" charset="77"/>
                <a:ea typeface="Goudy Old Style" charset="0"/>
                <a:cs typeface="Goudy Old Style" charset="0"/>
              </a:rPr>
              <a:t>--And Jesus summoned the crowd with His disciples, and said to them, “If anyone wishes to come after Me, he must deny himself, and take up his cross and follow Me.—Mk. 8:34</a:t>
            </a: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369462" y="0"/>
            <a:ext cx="1363098" cy="2797829"/>
          </a:xfrm>
          <a:prstGeom prst="rect">
            <a:avLst/>
          </a:prstGeom>
        </p:spPr>
      </p:pic>
      <p:pic>
        <p:nvPicPr>
          <p:cNvPr id="5" name="Picture 4">
            <a:extLst>
              <a:ext uri="{FF2B5EF4-FFF2-40B4-BE49-F238E27FC236}">
                <a16:creationId xmlns:a16="http://schemas.microsoft.com/office/drawing/2014/main" id="{7A9425AB-6EF1-6460-F0D3-41F6562F96BA}"/>
              </a:ext>
            </a:extLst>
          </p:cNvPr>
          <p:cNvPicPr>
            <a:picLocks noChangeAspect="1"/>
          </p:cNvPicPr>
          <p:nvPr/>
        </p:nvPicPr>
        <p:blipFill>
          <a:blip r:embed="rId3"/>
          <a:stretch>
            <a:fillRect/>
          </a:stretch>
        </p:blipFill>
        <p:spPr>
          <a:xfrm>
            <a:off x="184732" y="3429000"/>
            <a:ext cx="1695312" cy="3290776"/>
          </a:xfrm>
          <a:prstGeom prst="rect">
            <a:avLst/>
          </a:prstGeom>
        </p:spPr>
      </p:pic>
    </p:spTree>
    <p:extLst>
      <p:ext uri="{BB962C8B-B14F-4D97-AF65-F5344CB8AC3E}">
        <p14:creationId xmlns:p14="http://schemas.microsoft.com/office/powerpoint/2010/main" val="134477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917291" y="0"/>
            <a:ext cx="10274707" cy="6719777"/>
          </a:xfrm>
        </p:spPr>
        <p:txBody>
          <a:bodyPr>
            <a:noAutofit/>
          </a:bodyPr>
          <a:lstStyle/>
          <a:p>
            <a:pPr algn="l"/>
            <a:endParaRPr lang="en-US" sz="2000" dirty="0">
              <a:solidFill>
                <a:schemeClr val="bg1"/>
              </a:solidFill>
              <a:latin typeface="Goudy Old Style" panose="02020502050305020303" pitchFamily="18" charset="77"/>
              <a:ea typeface="Goudy Old Style" charset="0"/>
              <a:cs typeface="Goudy Old Style" charset="0"/>
            </a:endParaRPr>
          </a:p>
          <a:p>
            <a:pPr algn="l"/>
            <a:r>
              <a:rPr lang="en-US" sz="2000" dirty="0">
                <a:solidFill>
                  <a:schemeClr val="bg1"/>
                </a:solidFill>
                <a:latin typeface="Goudy Old Style" panose="02020502050305020303" pitchFamily="18" charset="77"/>
                <a:ea typeface="Goudy Old Style" charset="0"/>
                <a:cs typeface="Goudy Old Style" charset="0"/>
              </a:rPr>
              <a:t>MAJOR THEMES IN THE PREFACE</a:t>
            </a:r>
          </a:p>
          <a:p>
            <a:pPr algn="l"/>
            <a:r>
              <a:rPr lang="en-US" sz="2000" u="sng" dirty="0">
                <a:solidFill>
                  <a:schemeClr val="bg1"/>
                </a:solidFill>
                <a:latin typeface="Goudy Old Style" panose="02020502050305020303" pitchFamily="18" charset="77"/>
              </a:rPr>
              <a:t>3. Repentance and a new start are prerequisites for the journey</a:t>
            </a:r>
            <a:r>
              <a:rPr lang="en-US" sz="2000" i="1" u="sng" dirty="0">
                <a:solidFill>
                  <a:schemeClr val="bg1"/>
                </a:solidFill>
                <a:latin typeface="Goudy Old Style" panose="02020502050305020303" pitchFamily="18" charset="77"/>
              </a:rPr>
              <a:t>. </a:t>
            </a:r>
            <a:r>
              <a:rPr lang="en-US" sz="2000" i="1" dirty="0">
                <a:solidFill>
                  <a:schemeClr val="bg1"/>
                </a:solidFill>
                <a:latin typeface="Goudy Old Style" panose="02020502050305020303" pitchFamily="18" charset="77"/>
              </a:rPr>
              <a:t>“</a:t>
            </a:r>
            <a:r>
              <a:rPr lang="en-US" sz="2000" b="0" i="1" dirty="0">
                <a:solidFill>
                  <a:schemeClr val="bg1"/>
                </a:solidFill>
                <a:effectLst/>
                <a:latin typeface="Goudy Old Style" panose="02020502050305020303" pitchFamily="18" charset="77"/>
              </a:rPr>
              <a:t>I do not think that all who choose wrong roads perish; but their rescue consists in being put back on the right road. A wrong sum can be put right: but only by going back till you find the error and working it afresh from that point, never by simply going on. Evil can be undone, but it cannot "develop" into good. Time does not heal it. The spell must be unwound, bit by bit, "with backward mutters of dissevering power"-or else not. It is still "either-or." If we insist on keeping Hell (or even earth) we shall not see Heaven: if we accept Heaven we shall not be able to retain even the smallest and most intimate souvenirs of Hell. </a:t>
            </a:r>
          </a:p>
          <a:p>
            <a:pPr algn="l"/>
            <a:r>
              <a:rPr lang="en-US" sz="2000" i="1" dirty="0">
                <a:solidFill>
                  <a:schemeClr val="bg1"/>
                </a:solidFill>
                <a:latin typeface="Goudy Old Style" panose="02020502050305020303" pitchFamily="18" charset="77"/>
              </a:rPr>
              <a:t>--</a:t>
            </a:r>
            <a:r>
              <a:rPr lang="en-US" sz="2000" b="0" i="0" dirty="0">
                <a:solidFill>
                  <a:schemeClr val="bg1"/>
                </a:solidFill>
                <a:effectLst/>
                <a:latin typeface="Goudy Old Style" panose="02020502050305020303" pitchFamily="18" charset="77"/>
              </a:rPr>
              <a:t>Godly sorrow brings repentance that leads to salvation and leaves no regret, but worldly sorrow brings death.– 2 Cor. 7:10</a:t>
            </a:r>
          </a:p>
          <a:p>
            <a:pPr algn="l"/>
            <a:r>
              <a:rPr lang="en-US" sz="2000" b="1" i="0" baseline="30000" dirty="0">
                <a:solidFill>
                  <a:schemeClr val="bg1"/>
                </a:solidFill>
                <a:effectLst/>
                <a:latin typeface="Goudy Old Style" panose="02020502050305020303" pitchFamily="18" charset="77"/>
              </a:rPr>
              <a:t> --</a:t>
            </a:r>
            <a:r>
              <a:rPr lang="en-US" sz="2000" b="0" i="0" dirty="0">
                <a:solidFill>
                  <a:schemeClr val="bg1"/>
                </a:solidFill>
                <a:effectLst/>
                <a:latin typeface="Goudy Old Style" panose="02020502050305020303" pitchFamily="18" charset="77"/>
              </a:rPr>
              <a:t>I have been crucified with Christ and I no longer live, but Christ lives in me. The life I now live in the body, I live by faith in the Son of God, who loved me and gave himself for me.—Gal. 2:20</a:t>
            </a:r>
          </a:p>
          <a:p>
            <a:pPr algn="l"/>
            <a:r>
              <a:rPr lang="en-US" sz="2000" dirty="0">
                <a:solidFill>
                  <a:schemeClr val="bg1"/>
                </a:solidFill>
                <a:latin typeface="Goudy Old Style" panose="02020502050305020303" pitchFamily="18" charset="77"/>
              </a:rPr>
              <a:t>--Christ </a:t>
            </a:r>
            <a:r>
              <a:rPr lang="en-US" sz="2000" b="0" i="0" dirty="0">
                <a:solidFill>
                  <a:schemeClr val="bg1"/>
                </a:solidFill>
                <a:effectLst/>
                <a:latin typeface="Goudy Old Style" panose="02020502050305020303" pitchFamily="18" charset="77"/>
              </a:rPr>
              <a:t>died for all, that those who live might no longer live for themselves but for him who for their sake died and was raised. From now on, therefore, we regard no one according to the flesh. Even though we once regarded Christ according to the flesh, we regard him thus no longer. Therefore, if anyone is in Christ, he is a new creation.</a:t>
            </a:r>
            <a:r>
              <a:rPr lang="en-US" sz="2000" baseline="30000" dirty="0">
                <a:solidFill>
                  <a:schemeClr val="bg1"/>
                </a:solidFill>
                <a:latin typeface="Goudy Old Style" panose="02020502050305020303" pitchFamily="18" charset="77"/>
              </a:rPr>
              <a:t> </a:t>
            </a:r>
            <a:r>
              <a:rPr lang="en-US" sz="2000" b="0" i="0" dirty="0">
                <a:solidFill>
                  <a:schemeClr val="bg1"/>
                </a:solidFill>
                <a:effectLst/>
                <a:latin typeface="Goudy Old Style" panose="02020502050305020303" pitchFamily="18" charset="77"/>
              </a:rPr>
              <a:t>The old has passed away; behold, the new has come. --2 Cor. 5:16-17</a:t>
            </a: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369462" y="0"/>
            <a:ext cx="1363098" cy="2797829"/>
          </a:xfrm>
          <a:prstGeom prst="rect">
            <a:avLst/>
          </a:prstGeom>
        </p:spPr>
      </p:pic>
      <p:pic>
        <p:nvPicPr>
          <p:cNvPr id="5" name="Picture 4">
            <a:extLst>
              <a:ext uri="{FF2B5EF4-FFF2-40B4-BE49-F238E27FC236}">
                <a16:creationId xmlns:a16="http://schemas.microsoft.com/office/drawing/2014/main" id="{7A9425AB-6EF1-6460-F0D3-41F6562F96BA}"/>
              </a:ext>
            </a:extLst>
          </p:cNvPr>
          <p:cNvPicPr>
            <a:picLocks noChangeAspect="1"/>
          </p:cNvPicPr>
          <p:nvPr/>
        </p:nvPicPr>
        <p:blipFill>
          <a:blip r:embed="rId3"/>
          <a:stretch>
            <a:fillRect/>
          </a:stretch>
        </p:blipFill>
        <p:spPr>
          <a:xfrm>
            <a:off x="184732" y="3429000"/>
            <a:ext cx="1695312" cy="3290776"/>
          </a:xfrm>
          <a:prstGeom prst="rect">
            <a:avLst/>
          </a:prstGeom>
        </p:spPr>
      </p:pic>
    </p:spTree>
    <p:extLst>
      <p:ext uri="{BB962C8B-B14F-4D97-AF65-F5344CB8AC3E}">
        <p14:creationId xmlns:p14="http://schemas.microsoft.com/office/powerpoint/2010/main" val="2227785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917291" y="0"/>
            <a:ext cx="10274707" cy="6973362"/>
          </a:xfrm>
        </p:spPr>
        <p:txBody>
          <a:bodyPr>
            <a:noAutofit/>
          </a:bodyPr>
          <a:lstStyle/>
          <a:p>
            <a:pPr algn="l"/>
            <a:r>
              <a:rPr lang="en-US" sz="2000" dirty="0">
                <a:solidFill>
                  <a:schemeClr val="bg1"/>
                </a:solidFill>
                <a:latin typeface="Goudy Old Style" panose="02020502050305020303" pitchFamily="18" charset="77"/>
                <a:ea typeface="Goudy Old Style" charset="0"/>
                <a:cs typeface="Goudy Old Style" charset="0"/>
              </a:rPr>
              <a:t>MAJOR THEMES IN THE PREFACE</a:t>
            </a:r>
          </a:p>
          <a:p>
            <a:pPr algn="l"/>
            <a:r>
              <a:rPr lang="en-US" sz="2000" b="0" i="0" u="sng" dirty="0">
                <a:solidFill>
                  <a:schemeClr val="bg1"/>
                </a:solidFill>
                <a:effectLst/>
                <a:latin typeface="Goudy Old Style" panose="02020502050305020303" pitchFamily="18" charset="77"/>
              </a:rPr>
              <a:t>4. Anything we leave behind will pale in the face of what God has in store.</a:t>
            </a:r>
            <a:r>
              <a:rPr lang="en-US" sz="2000" b="0" i="0" dirty="0">
                <a:solidFill>
                  <a:schemeClr val="bg1"/>
                </a:solidFill>
                <a:effectLst/>
                <a:latin typeface="Goudy Old Style" panose="02020502050305020303" pitchFamily="18" charset="77"/>
              </a:rPr>
              <a:t> </a:t>
            </a:r>
            <a:r>
              <a:rPr lang="en-US" sz="2000" b="0" i="1" dirty="0">
                <a:solidFill>
                  <a:schemeClr val="bg1"/>
                </a:solidFill>
                <a:effectLst/>
                <a:latin typeface="Goudy Old Style" panose="02020502050305020303" pitchFamily="18" charset="77"/>
              </a:rPr>
              <a:t>“I believe, to be sure, that any man who reaches Heaven will find that what he abandoned (even in plucking out his right eye) was precisely nothing: that the kernel of what he was really seeking even in his most depraved wishes will be there, beyond expectation, waiting for him in "the High Countries.”</a:t>
            </a:r>
          </a:p>
          <a:p>
            <a:pPr algn="l"/>
            <a:r>
              <a:rPr lang="en-US" sz="2000" b="0" i="0" dirty="0">
                <a:solidFill>
                  <a:schemeClr val="bg1"/>
                </a:solidFill>
                <a:effectLst/>
                <a:latin typeface="Goudy Old Style" panose="02020502050305020303" pitchFamily="18" charset="77"/>
              </a:rPr>
              <a:t>--“Eye has not seen, nor ear heard, </a:t>
            </a:r>
            <a:r>
              <a:rPr lang="en-US" sz="2000" dirty="0">
                <a:solidFill>
                  <a:schemeClr val="bg1"/>
                </a:solidFill>
                <a:latin typeface="Goudy Old Style" panose="02020502050305020303" pitchFamily="18" charset="77"/>
              </a:rPr>
              <a:t>n</a:t>
            </a:r>
            <a:r>
              <a:rPr lang="en-US" sz="2000" b="0" i="0" dirty="0">
                <a:solidFill>
                  <a:schemeClr val="bg1"/>
                </a:solidFill>
                <a:effectLst/>
                <a:latin typeface="Goudy Old Style" panose="02020502050305020303" pitchFamily="18" charset="77"/>
              </a:rPr>
              <a:t>or have entered into the heart of man the things which God has prepared for those who love Him.”—I Cor. 2:9</a:t>
            </a:r>
          </a:p>
          <a:p>
            <a:pPr algn="l"/>
            <a:r>
              <a:rPr lang="en-US" sz="2000" b="0" i="0" dirty="0">
                <a:solidFill>
                  <a:schemeClr val="bg1"/>
                </a:solidFill>
                <a:effectLst/>
                <a:latin typeface="Goudy Old Style" panose="02020502050305020303" pitchFamily="18" charset="77"/>
              </a:rPr>
              <a:t>--For I consider that the sufferings of this present time are not worth comparing with the glory that is to be revealed to us. --Romans 8:18</a:t>
            </a:r>
          </a:p>
          <a:p>
            <a:pPr algn="l"/>
            <a:r>
              <a:rPr lang="en-US" sz="2000" b="0" i="0" dirty="0">
                <a:solidFill>
                  <a:schemeClr val="bg1"/>
                </a:solidFill>
                <a:effectLst/>
                <a:latin typeface="Goudy Old Style" panose="02020502050305020303" pitchFamily="18" charset="77"/>
              </a:rPr>
              <a:t>--Rejoice and be exceedingly glad, for your reward is great in heaven, for so they persecuted the prophets who were before you.—Matt. 5:12</a:t>
            </a:r>
          </a:p>
          <a:p>
            <a:pPr algn="l"/>
            <a:endParaRPr lang="en-US" sz="2000" dirty="0">
              <a:solidFill>
                <a:schemeClr val="bg1"/>
              </a:solidFill>
              <a:latin typeface="Goudy Old Style" panose="02020502050305020303" pitchFamily="18" charset="77"/>
            </a:endParaRPr>
          </a:p>
          <a:p>
            <a:pPr algn="l"/>
            <a:r>
              <a:rPr lang="en-US" sz="2000" b="0" i="0" u="sng" dirty="0">
                <a:solidFill>
                  <a:schemeClr val="bg1"/>
                </a:solidFill>
                <a:effectLst/>
                <a:latin typeface="Goudy Old Style" panose="02020502050305020303" pitchFamily="18" charset="77"/>
              </a:rPr>
              <a:t>5. This story is a fantasy and a supposal, not a factual description of the after-life.</a:t>
            </a:r>
            <a:r>
              <a:rPr lang="en-US" sz="2000" b="0" i="0" dirty="0">
                <a:solidFill>
                  <a:schemeClr val="bg1"/>
                </a:solidFill>
                <a:effectLst/>
                <a:latin typeface="Goudy Old Style" panose="02020502050305020303" pitchFamily="18" charset="77"/>
              </a:rPr>
              <a:t> </a:t>
            </a:r>
            <a:r>
              <a:rPr lang="en-US" sz="2000" b="0" i="1" dirty="0">
                <a:solidFill>
                  <a:schemeClr val="bg1"/>
                </a:solidFill>
                <a:effectLst/>
                <a:latin typeface="Goudy Old Style" panose="02020502050305020303" pitchFamily="18" charset="77"/>
              </a:rPr>
              <a:t>I beg readers to remember that this is a fantasy. It has of course -- or I intended it to have- -- a moral. But the </a:t>
            </a:r>
            <a:r>
              <a:rPr lang="en-US" sz="2000" b="0" i="1" dirty="0" err="1">
                <a:solidFill>
                  <a:schemeClr val="bg1"/>
                </a:solidFill>
                <a:effectLst/>
                <a:latin typeface="Goudy Old Style" panose="02020502050305020303" pitchFamily="18" charset="77"/>
              </a:rPr>
              <a:t>transmortal</a:t>
            </a:r>
            <a:r>
              <a:rPr lang="en-US" sz="2000" b="0" i="1" dirty="0">
                <a:solidFill>
                  <a:schemeClr val="bg1"/>
                </a:solidFill>
                <a:effectLst/>
                <a:latin typeface="Goudy Old Style" panose="02020502050305020303" pitchFamily="18" charset="77"/>
              </a:rPr>
              <a:t> conditions are solely an imaginative supposal: they are not even a guess or a speculation at what may actually await us. The last thing I wish is to arouse factual curiosity about the details of the after-world.</a:t>
            </a:r>
          </a:p>
          <a:p>
            <a:pPr algn="l"/>
            <a:r>
              <a:rPr lang="en-US" sz="2000" b="0" i="0" dirty="0">
                <a:solidFill>
                  <a:schemeClr val="bg1"/>
                </a:solidFill>
                <a:effectLst/>
                <a:latin typeface="Goudy Old Style" panose="02020502050305020303" pitchFamily="18" charset="77"/>
              </a:rPr>
              <a:t>--Dear friends, now we are children of God, and what we will be has not yet been made known. But we know that when Christ appears, we shall be like him, for we shall see him as he is.—I Jn 3:2</a:t>
            </a:r>
          </a:p>
          <a:p>
            <a:pPr algn="l"/>
            <a:r>
              <a:rPr lang="en-US" sz="2000" b="0" i="0" dirty="0">
                <a:solidFill>
                  <a:schemeClr val="bg1"/>
                </a:solidFill>
                <a:effectLst/>
                <a:latin typeface="Goudy Old Style" panose="02020502050305020303" pitchFamily="18" charset="77"/>
              </a:rPr>
              <a:t>--For this light momentary affliction is preparing for us an eternal weight of glory beyond all comparison, </a:t>
            </a:r>
            <a:r>
              <a:rPr lang="en-US" sz="2000" b="1" i="0" baseline="30000" dirty="0">
                <a:solidFill>
                  <a:schemeClr val="bg1"/>
                </a:solidFill>
                <a:effectLst/>
                <a:latin typeface="Goudy Old Style" panose="02020502050305020303" pitchFamily="18" charset="77"/>
              </a:rPr>
              <a:t>18 </a:t>
            </a:r>
            <a:r>
              <a:rPr lang="en-US" sz="2000" b="0" i="0" dirty="0">
                <a:solidFill>
                  <a:schemeClr val="bg1"/>
                </a:solidFill>
                <a:effectLst/>
                <a:latin typeface="Goudy Old Style" panose="02020502050305020303" pitchFamily="18" charset="77"/>
              </a:rPr>
              <a:t>as we look not to the things that are seen but to the things that are unseen. For the things that are seen are transient, but the things that are unseen are eternal.—2 Cor. 4:17</a:t>
            </a:r>
            <a:br>
              <a:rPr lang="en-US" sz="2000" i="1" dirty="0">
                <a:solidFill>
                  <a:schemeClr val="bg1"/>
                </a:solidFill>
                <a:latin typeface="Goudy Old Style" panose="02020502050305020303" pitchFamily="18" charset="77"/>
              </a:rPr>
            </a:br>
            <a:endParaRPr lang="en-US" sz="2000" b="0" i="1" dirty="0">
              <a:solidFill>
                <a:schemeClr val="bg1"/>
              </a:solidFill>
              <a:effectLst/>
              <a:latin typeface="Goudy Old Style" panose="02020502050305020303" pitchFamily="18" charset="77"/>
            </a:endParaRPr>
          </a:p>
          <a:p>
            <a:br>
              <a:rPr lang="en-US" sz="2000" b="0" i="1" dirty="0">
                <a:solidFill>
                  <a:schemeClr val="bg1"/>
                </a:solidFill>
                <a:effectLst/>
                <a:latin typeface="Goudy Old Style" panose="02020502050305020303" pitchFamily="18" charset="77"/>
                <a:hlinkClick r:id="rId2" tooltip="View Full Chapter">
                  <a:extLst>
                    <a:ext uri="{A12FA001-AC4F-418D-AE19-62706E023703}">
                      <ahyp:hlinkClr xmlns:ahyp="http://schemas.microsoft.com/office/drawing/2018/hyperlinkcolor" val="tx"/>
                    </a:ext>
                  </a:extLst>
                </a:hlinkClick>
              </a:rPr>
            </a:br>
            <a:endParaRPr lang="en-US" sz="2000" i="1"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3"/>
          <a:stretch>
            <a:fillRect/>
          </a:stretch>
        </p:blipFill>
        <p:spPr>
          <a:xfrm>
            <a:off x="369462" y="0"/>
            <a:ext cx="1363098" cy="2797829"/>
          </a:xfrm>
          <a:prstGeom prst="rect">
            <a:avLst/>
          </a:prstGeom>
        </p:spPr>
      </p:pic>
      <p:pic>
        <p:nvPicPr>
          <p:cNvPr id="5" name="Picture 4">
            <a:extLst>
              <a:ext uri="{FF2B5EF4-FFF2-40B4-BE49-F238E27FC236}">
                <a16:creationId xmlns:a16="http://schemas.microsoft.com/office/drawing/2014/main" id="{7A9425AB-6EF1-6460-F0D3-41F6562F96BA}"/>
              </a:ext>
            </a:extLst>
          </p:cNvPr>
          <p:cNvPicPr>
            <a:picLocks noChangeAspect="1"/>
          </p:cNvPicPr>
          <p:nvPr/>
        </p:nvPicPr>
        <p:blipFill>
          <a:blip r:embed="rId4"/>
          <a:stretch>
            <a:fillRect/>
          </a:stretch>
        </p:blipFill>
        <p:spPr>
          <a:xfrm>
            <a:off x="184732" y="3429000"/>
            <a:ext cx="1695312" cy="3290776"/>
          </a:xfrm>
          <a:prstGeom prst="rect">
            <a:avLst/>
          </a:prstGeom>
        </p:spPr>
      </p:pic>
    </p:spTree>
    <p:extLst>
      <p:ext uri="{BB962C8B-B14F-4D97-AF65-F5344CB8AC3E}">
        <p14:creationId xmlns:p14="http://schemas.microsoft.com/office/powerpoint/2010/main" val="3344327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053501" y="0"/>
            <a:ext cx="9457561" cy="6719777"/>
          </a:xfrm>
        </p:spPr>
        <p:txBody>
          <a:bodyPr>
            <a:normAutofit fontScale="25000" lnSpcReduction="20000"/>
          </a:bodyPr>
          <a:lstStyle/>
          <a:p>
            <a:pPr algn="l">
              <a:lnSpc>
                <a:spcPct val="150000"/>
              </a:lnSpc>
              <a:spcBef>
                <a:spcPts val="0"/>
              </a:spcBef>
            </a:pPr>
            <a:endParaRPr lang="en-US" b="0" i="0" dirty="0">
              <a:solidFill>
                <a:schemeClr val="bg1"/>
              </a:solidFill>
              <a:effectLst/>
              <a:latin typeface="Merriweather" pitchFamily="2" charset="77"/>
            </a:endParaRPr>
          </a:p>
          <a:p>
            <a:pPr algn="l">
              <a:lnSpc>
                <a:spcPct val="150000"/>
              </a:lnSpc>
              <a:spcBef>
                <a:spcPts val="0"/>
              </a:spcBef>
            </a:pPr>
            <a:r>
              <a:rPr lang="en-US" sz="7200" b="1" dirty="0">
                <a:solidFill>
                  <a:schemeClr val="bg1"/>
                </a:solidFill>
                <a:latin typeface="Goudy Old Style" panose="02020502050305020303" pitchFamily="18" charset="77"/>
              </a:rPr>
              <a:t>WALK ON—U2 </a:t>
            </a:r>
          </a:p>
          <a:p>
            <a:pPr algn="l">
              <a:lnSpc>
                <a:spcPct val="150000"/>
              </a:lnSpc>
              <a:spcBef>
                <a:spcPts val="0"/>
              </a:spcBef>
            </a:pPr>
            <a:r>
              <a:rPr lang="en-US" sz="7200" i="1" dirty="0">
                <a:solidFill>
                  <a:schemeClr val="bg1"/>
                </a:solidFill>
                <a:latin typeface="Goudy Old Style" panose="02020502050305020303" pitchFamily="18" charset="77"/>
              </a:rPr>
              <a:t>From ”All That You Can’t Leave Behind”</a:t>
            </a:r>
          </a:p>
          <a:p>
            <a:pPr algn="l"/>
            <a:r>
              <a:rPr lang="en-US" sz="7200" b="0" i="0" dirty="0">
                <a:solidFill>
                  <a:schemeClr val="bg1"/>
                </a:solidFill>
                <a:effectLst/>
                <a:latin typeface="Goudy Old Style" panose="02020502050305020303" pitchFamily="18" charset="77"/>
              </a:rPr>
              <a:t>And love is not the easy thing</a:t>
            </a:r>
            <a:r>
              <a:rPr lang="en-US" sz="7200" dirty="0">
                <a:solidFill>
                  <a:schemeClr val="bg1"/>
                </a:solidFill>
                <a:latin typeface="Goudy Old Style" panose="02020502050305020303" pitchFamily="18" charset="77"/>
              </a:rPr>
              <a:t>, t</a:t>
            </a:r>
            <a:r>
              <a:rPr lang="en-US" sz="7200" b="0" i="0" dirty="0">
                <a:solidFill>
                  <a:schemeClr val="bg1"/>
                </a:solidFill>
                <a:effectLst/>
                <a:latin typeface="Goudy Old Style" panose="02020502050305020303" pitchFamily="18" charset="77"/>
              </a:rPr>
              <a:t>he only baggage that you can bring</a:t>
            </a:r>
            <a:br>
              <a:rPr lang="en-US" sz="7200" b="0" i="0" dirty="0">
                <a:solidFill>
                  <a:schemeClr val="bg1"/>
                </a:solidFill>
                <a:effectLst/>
                <a:latin typeface="Goudy Old Style" panose="02020502050305020303" pitchFamily="18" charset="77"/>
              </a:rPr>
            </a:br>
            <a:r>
              <a:rPr lang="en-US" sz="7200" b="0" i="0" dirty="0">
                <a:solidFill>
                  <a:schemeClr val="bg1"/>
                </a:solidFill>
                <a:effectLst/>
                <a:latin typeface="Goudy Old Style" panose="02020502050305020303" pitchFamily="18" charset="77"/>
              </a:rPr>
              <a:t>Is all that you can't leave behind</a:t>
            </a:r>
          </a:p>
          <a:p>
            <a:pPr algn="l"/>
            <a:r>
              <a:rPr lang="en-US" sz="7200" b="0" i="0" dirty="0">
                <a:solidFill>
                  <a:schemeClr val="bg1"/>
                </a:solidFill>
                <a:effectLst/>
                <a:latin typeface="Goudy Old Style" panose="02020502050305020303" pitchFamily="18" charset="77"/>
              </a:rPr>
              <a:t>You're packing a suitcase for a place none of us has been</a:t>
            </a:r>
            <a:br>
              <a:rPr lang="en-US" sz="7200" b="0" i="0" dirty="0">
                <a:solidFill>
                  <a:schemeClr val="bg1"/>
                </a:solidFill>
                <a:effectLst/>
                <a:latin typeface="Goudy Old Style" panose="02020502050305020303" pitchFamily="18" charset="77"/>
              </a:rPr>
            </a:br>
            <a:r>
              <a:rPr lang="en-US" sz="7200" b="0" i="0" dirty="0">
                <a:solidFill>
                  <a:schemeClr val="bg1"/>
                </a:solidFill>
                <a:effectLst/>
                <a:latin typeface="Goudy Old Style" panose="02020502050305020303" pitchFamily="18" charset="77"/>
              </a:rPr>
              <a:t>A place that has to be believed to be seen</a:t>
            </a:r>
            <a:br>
              <a:rPr lang="en-US" sz="7200" b="0" i="0" dirty="0">
                <a:solidFill>
                  <a:schemeClr val="bg1"/>
                </a:solidFill>
                <a:effectLst/>
                <a:latin typeface="Goudy Old Style" panose="02020502050305020303" pitchFamily="18" charset="77"/>
              </a:rPr>
            </a:br>
            <a:endParaRPr lang="en-US" sz="7200" b="0" i="0" dirty="0">
              <a:solidFill>
                <a:schemeClr val="bg1"/>
              </a:solidFill>
              <a:effectLst/>
              <a:latin typeface="Goudy Old Style" panose="02020502050305020303" pitchFamily="18" charset="77"/>
            </a:endParaRPr>
          </a:p>
          <a:p>
            <a:pPr algn="l"/>
            <a:r>
              <a:rPr lang="en-US" sz="7200" b="0" i="0" dirty="0">
                <a:solidFill>
                  <a:schemeClr val="bg1"/>
                </a:solidFill>
                <a:effectLst/>
                <a:latin typeface="Goudy Old Style" panose="02020502050305020303" pitchFamily="18" charset="77"/>
              </a:rPr>
              <a:t>Walk on, walk on--what you've got they can't deny it</a:t>
            </a:r>
            <a:br>
              <a:rPr lang="en-US" sz="7200" b="0" i="0" dirty="0">
                <a:solidFill>
                  <a:schemeClr val="bg1"/>
                </a:solidFill>
                <a:effectLst/>
                <a:latin typeface="Goudy Old Style" panose="02020502050305020303" pitchFamily="18" charset="77"/>
              </a:rPr>
            </a:br>
            <a:r>
              <a:rPr lang="en-US" sz="7200" b="0" i="0" dirty="0">
                <a:solidFill>
                  <a:schemeClr val="bg1"/>
                </a:solidFill>
                <a:effectLst/>
                <a:latin typeface="Goudy Old Style" panose="02020502050305020303" pitchFamily="18" charset="77"/>
              </a:rPr>
              <a:t>Can't sell it, or buy it</a:t>
            </a:r>
            <a:br>
              <a:rPr lang="en-US" sz="7200" b="0" i="0" dirty="0">
                <a:solidFill>
                  <a:schemeClr val="bg1"/>
                </a:solidFill>
                <a:effectLst/>
                <a:latin typeface="Goudy Old Style" panose="02020502050305020303" pitchFamily="18" charset="77"/>
              </a:rPr>
            </a:br>
            <a:r>
              <a:rPr lang="en-US" sz="7200" b="0" i="0" dirty="0">
                <a:solidFill>
                  <a:schemeClr val="bg1"/>
                </a:solidFill>
                <a:effectLst/>
                <a:latin typeface="Goudy Old Style" panose="02020502050305020303" pitchFamily="18" charset="77"/>
              </a:rPr>
              <a:t>Walk on, walk on--stay safe tonight</a:t>
            </a:r>
          </a:p>
          <a:p>
            <a:pPr algn="l"/>
            <a:r>
              <a:rPr lang="en-US" sz="7200" b="0" i="0" dirty="0">
                <a:solidFill>
                  <a:schemeClr val="bg1"/>
                </a:solidFill>
                <a:effectLst/>
                <a:latin typeface="Goudy Old Style" panose="02020502050305020303" pitchFamily="18" charset="77"/>
              </a:rPr>
              <a:t>And I know it aches</a:t>
            </a:r>
            <a:r>
              <a:rPr lang="en-US" sz="7200" dirty="0">
                <a:solidFill>
                  <a:schemeClr val="bg1"/>
                </a:solidFill>
                <a:latin typeface="Goudy Old Style" panose="02020502050305020303" pitchFamily="18" charset="77"/>
              </a:rPr>
              <a:t> a</a:t>
            </a:r>
            <a:r>
              <a:rPr lang="en-US" sz="7200" b="0" i="0" dirty="0">
                <a:solidFill>
                  <a:schemeClr val="bg1"/>
                </a:solidFill>
                <a:effectLst/>
                <a:latin typeface="Goudy Old Style" panose="02020502050305020303" pitchFamily="18" charset="77"/>
              </a:rPr>
              <a:t>nd your heart it breaks</a:t>
            </a:r>
            <a:br>
              <a:rPr lang="en-US" sz="7200" b="0" i="0" dirty="0">
                <a:solidFill>
                  <a:schemeClr val="bg1"/>
                </a:solidFill>
                <a:effectLst/>
                <a:latin typeface="Goudy Old Style" panose="02020502050305020303" pitchFamily="18" charset="77"/>
              </a:rPr>
            </a:br>
            <a:r>
              <a:rPr lang="en-US" sz="7200" b="0" i="0" dirty="0">
                <a:solidFill>
                  <a:schemeClr val="bg1"/>
                </a:solidFill>
                <a:effectLst/>
                <a:latin typeface="Goudy Old Style" panose="02020502050305020303" pitchFamily="18" charset="77"/>
              </a:rPr>
              <a:t>And you can only take so much: Walk on</a:t>
            </a:r>
            <a:br>
              <a:rPr lang="en-US" sz="7200" b="0" i="0" dirty="0">
                <a:solidFill>
                  <a:schemeClr val="bg1"/>
                </a:solidFill>
                <a:effectLst/>
                <a:latin typeface="Goudy Old Style" panose="02020502050305020303" pitchFamily="18" charset="77"/>
              </a:rPr>
            </a:br>
            <a:endParaRPr lang="en-US" sz="7200" b="0" i="0" dirty="0">
              <a:solidFill>
                <a:schemeClr val="bg1"/>
              </a:solidFill>
              <a:effectLst/>
              <a:latin typeface="Goudy Old Style" panose="02020502050305020303" pitchFamily="18" charset="77"/>
            </a:endParaRPr>
          </a:p>
          <a:p>
            <a:pPr algn="l"/>
            <a:r>
              <a:rPr lang="en-US" sz="7200" b="0" i="0" dirty="0">
                <a:solidFill>
                  <a:schemeClr val="bg1"/>
                </a:solidFill>
                <a:effectLst/>
                <a:latin typeface="Goudy Old Style" panose="02020502050305020303" pitchFamily="18" charset="77"/>
              </a:rPr>
              <a:t>Home, hard to know what it is if you've never had one</a:t>
            </a:r>
            <a:br>
              <a:rPr lang="en-US" sz="7200" b="0" i="0" dirty="0">
                <a:solidFill>
                  <a:schemeClr val="bg1"/>
                </a:solidFill>
                <a:effectLst/>
                <a:latin typeface="Goudy Old Style" panose="02020502050305020303" pitchFamily="18" charset="77"/>
              </a:rPr>
            </a:br>
            <a:r>
              <a:rPr lang="en-US" sz="7200" b="0" i="0" dirty="0">
                <a:solidFill>
                  <a:schemeClr val="bg1"/>
                </a:solidFill>
                <a:effectLst/>
                <a:latin typeface="Goudy Old Style" panose="02020502050305020303" pitchFamily="18" charset="77"/>
              </a:rPr>
              <a:t>Home, I can't say where it is but I know I'm going home</a:t>
            </a:r>
            <a:br>
              <a:rPr lang="en-US" sz="7200" b="0" i="0" dirty="0">
                <a:solidFill>
                  <a:schemeClr val="bg1"/>
                </a:solidFill>
                <a:effectLst/>
                <a:latin typeface="Goudy Old Style" panose="02020502050305020303" pitchFamily="18" charset="77"/>
              </a:rPr>
            </a:br>
            <a:r>
              <a:rPr lang="en-US" sz="7200" b="0" i="0" dirty="0">
                <a:solidFill>
                  <a:schemeClr val="bg1"/>
                </a:solidFill>
                <a:effectLst/>
                <a:latin typeface="Goudy Old Style" panose="02020502050305020303" pitchFamily="18" charset="77"/>
              </a:rPr>
              <a:t>Leave it behind</a:t>
            </a:r>
            <a:r>
              <a:rPr lang="en-US" sz="7200" dirty="0">
                <a:solidFill>
                  <a:schemeClr val="bg1"/>
                </a:solidFill>
                <a:latin typeface="Goudy Old Style" panose="02020502050305020303" pitchFamily="18" charset="77"/>
              </a:rPr>
              <a:t>--y</a:t>
            </a:r>
            <a:r>
              <a:rPr lang="en-US" sz="7200" b="0" i="0" dirty="0">
                <a:solidFill>
                  <a:schemeClr val="bg1"/>
                </a:solidFill>
                <a:effectLst/>
                <a:latin typeface="Goudy Old Style" panose="02020502050305020303" pitchFamily="18" charset="77"/>
              </a:rPr>
              <a:t>ou've got to leave it all behind</a:t>
            </a:r>
          </a:p>
          <a:p>
            <a:pPr algn="l"/>
            <a:r>
              <a:rPr lang="en-US" sz="7200" b="0" i="0" dirty="0">
                <a:solidFill>
                  <a:schemeClr val="bg1"/>
                </a:solidFill>
                <a:effectLst/>
                <a:latin typeface="Goudy Old Style" panose="02020502050305020303" pitchFamily="18" charset="77"/>
              </a:rPr>
              <a:t>All that you fashion, all that you make</a:t>
            </a:r>
            <a:br>
              <a:rPr lang="en-US" sz="7200" b="0" i="0" dirty="0">
                <a:solidFill>
                  <a:schemeClr val="bg1"/>
                </a:solidFill>
                <a:effectLst/>
                <a:latin typeface="Goudy Old Style" panose="02020502050305020303" pitchFamily="18" charset="77"/>
              </a:rPr>
            </a:br>
            <a:r>
              <a:rPr lang="en-US" sz="7200" b="0" i="0" dirty="0">
                <a:solidFill>
                  <a:schemeClr val="bg1"/>
                </a:solidFill>
                <a:effectLst/>
                <a:latin typeface="Goudy Old Style" panose="02020502050305020303" pitchFamily="18" charset="77"/>
              </a:rPr>
              <a:t>All that you build</a:t>
            </a:r>
            <a:r>
              <a:rPr lang="en-US" sz="7200" dirty="0">
                <a:solidFill>
                  <a:schemeClr val="bg1"/>
                </a:solidFill>
                <a:latin typeface="Goudy Old Style" panose="02020502050305020303" pitchFamily="18" charset="77"/>
              </a:rPr>
              <a:t>, a</a:t>
            </a:r>
            <a:r>
              <a:rPr lang="en-US" sz="7200" b="0" i="0" dirty="0">
                <a:solidFill>
                  <a:schemeClr val="bg1"/>
                </a:solidFill>
                <a:effectLst/>
                <a:latin typeface="Goudy Old Style" panose="02020502050305020303" pitchFamily="18" charset="77"/>
              </a:rPr>
              <a:t>ll that you break</a:t>
            </a:r>
            <a:br>
              <a:rPr lang="en-US" sz="7200" b="0" i="0" dirty="0">
                <a:solidFill>
                  <a:schemeClr val="bg1"/>
                </a:solidFill>
                <a:effectLst/>
                <a:latin typeface="Goudy Old Style" panose="02020502050305020303" pitchFamily="18" charset="77"/>
              </a:rPr>
            </a:br>
            <a:r>
              <a:rPr lang="en-US" sz="7200" b="0" i="0" dirty="0">
                <a:solidFill>
                  <a:schemeClr val="bg1"/>
                </a:solidFill>
                <a:effectLst/>
                <a:latin typeface="Goudy Old Style" panose="02020502050305020303" pitchFamily="18" charset="77"/>
              </a:rPr>
              <a:t>All that you measure</a:t>
            </a:r>
            <a:r>
              <a:rPr lang="en-US" sz="7200" dirty="0">
                <a:solidFill>
                  <a:schemeClr val="bg1"/>
                </a:solidFill>
                <a:latin typeface="Goudy Old Style" panose="02020502050305020303" pitchFamily="18" charset="77"/>
              </a:rPr>
              <a:t>, a</a:t>
            </a:r>
            <a:r>
              <a:rPr lang="en-US" sz="7200" b="0" i="0" dirty="0">
                <a:solidFill>
                  <a:schemeClr val="bg1"/>
                </a:solidFill>
                <a:effectLst/>
                <a:latin typeface="Goudy Old Style" panose="02020502050305020303" pitchFamily="18" charset="77"/>
              </a:rPr>
              <a:t>ll that you steal</a:t>
            </a:r>
            <a:br>
              <a:rPr lang="en-US" sz="7200" b="0" i="0" dirty="0">
                <a:solidFill>
                  <a:schemeClr val="bg1"/>
                </a:solidFill>
                <a:effectLst/>
                <a:latin typeface="Goudy Old Style" panose="02020502050305020303" pitchFamily="18" charset="77"/>
              </a:rPr>
            </a:br>
            <a:r>
              <a:rPr lang="en-US" sz="7200" b="0" i="0" dirty="0">
                <a:solidFill>
                  <a:schemeClr val="bg1"/>
                </a:solidFill>
                <a:effectLst/>
                <a:latin typeface="Goudy Old Style" panose="02020502050305020303" pitchFamily="18" charset="77"/>
              </a:rPr>
              <a:t>All this you feel</a:t>
            </a:r>
            <a:r>
              <a:rPr lang="en-US" sz="7200" dirty="0">
                <a:solidFill>
                  <a:schemeClr val="bg1"/>
                </a:solidFill>
                <a:latin typeface="Goudy Old Style" panose="02020502050305020303" pitchFamily="18" charset="77"/>
              </a:rPr>
              <a:t>, a</a:t>
            </a:r>
            <a:r>
              <a:rPr lang="en-US" sz="7200" b="0" i="0" dirty="0">
                <a:solidFill>
                  <a:schemeClr val="bg1"/>
                </a:solidFill>
                <a:effectLst/>
                <a:latin typeface="Goudy Old Style" panose="02020502050305020303" pitchFamily="18" charset="77"/>
              </a:rPr>
              <a:t>ll that you reason</a:t>
            </a:r>
            <a:br>
              <a:rPr lang="en-US" sz="7200" b="0" i="0" dirty="0">
                <a:solidFill>
                  <a:schemeClr val="bg1"/>
                </a:solidFill>
                <a:effectLst/>
                <a:latin typeface="Goudy Old Style" panose="02020502050305020303" pitchFamily="18" charset="77"/>
              </a:rPr>
            </a:br>
            <a:r>
              <a:rPr lang="en-US" sz="7200" b="0" i="0" dirty="0">
                <a:solidFill>
                  <a:schemeClr val="bg1"/>
                </a:solidFill>
                <a:effectLst/>
                <a:latin typeface="Goudy Old Style" panose="02020502050305020303" pitchFamily="18" charset="77"/>
              </a:rPr>
              <a:t>All that you sense</a:t>
            </a:r>
            <a:r>
              <a:rPr lang="en-US" sz="7200" dirty="0">
                <a:solidFill>
                  <a:schemeClr val="bg1"/>
                </a:solidFill>
                <a:latin typeface="Goudy Old Style" panose="02020502050305020303" pitchFamily="18" charset="77"/>
              </a:rPr>
              <a:t>, a</a:t>
            </a:r>
            <a:r>
              <a:rPr lang="en-US" sz="7200" b="0" i="0" dirty="0">
                <a:solidFill>
                  <a:schemeClr val="bg1"/>
                </a:solidFill>
                <a:effectLst/>
                <a:latin typeface="Goudy Old Style" panose="02020502050305020303" pitchFamily="18" charset="77"/>
              </a:rPr>
              <a:t>ll that you speak</a:t>
            </a:r>
            <a:br>
              <a:rPr lang="en-US" sz="7200" b="0" i="0" dirty="0">
                <a:solidFill>
                  <a:schemeClr val="bg1"/>
                </a:solidFill>
                <a:effectLst/>
                <a:latin typeface="Goudy Old Style" panose="02020502050305020303" pitchFamily="18" charset="77"/>
              </a:rPr>
            </a:br>
            <a:r>
              <a:rPr lang="en-US" sz="7200" b="0" i="0" dirty="0">
                <a:solidFill>
                  <a:schemeClr val="bg1"/>
                </a:solidFill>
                <a:effectLst/>
                <a:latin typeface="Goudy Old Style" panose="02020502050305020303" pitchFamily="18" charset="77"/>
              </a:rPr>
              <a:t>All you dress up</a:t>
            </a:r>
            <a:r>
              <a:rPr lang="en-US" sz="7200" dirty="0">
                <a:solidFill>
                  <a:schemeClr val="bg1"/>
                </a:solidFill>
                <a:latin typeface="Goudy Old Style" panose="02020502050305020303" pitchFamily="18" charset="77"/>
              </a:rPr>
              <a:t> a</a:t>
            </a:r>
            <a:r>
              <a:rPr lang="en-US" sz="7200" b="0" i="0" dirty="0">
                <a:solidFill>
                  <a:schemeClr val="bg1"/>
                </a:solidFill>
                <a:effectLst/>
                <a:latin typeface="Goudy Old Style" panose="02020502050305020303" pitchFamily="18" charset="77"/>
              </a:rPr>
              <a:t>nd all that you scheme</a:t>
            </a:r>
            <a:br>
              <a:rPr lang="en-US" sz="7200" b="0" i="0" dirty="0">
                <a:solidFill>
                  <a:schemeClr val="bg1"/>
                </a:solidFill>
                <a:effectLst/>
                <a:latin typeface="Goudy Old Style" panose="02020502050305020303" pitchFamily="18" charset="77"/>
              </a:rPr>
            </a:br>
            <a:r>
              <a:rPr lang="en-US" sz="7200" b="0" i="0" dirty="0">
                <a:solidFill>
                  <a:schemeClr val="bg1"/>
                </a:solidFill>
                <a:effectLst/>
                <a:latin typeface="Goudy Old Style" panose="02020502050305020303" pitchFamily="18" charset="77"/>
              </a:rPr>
              <a:t>All you create</a:t>
            </a:r>
            <a:r>
              <a:rPr lang="en-US" sz="7200" dirty="0">
                <a:solidFill>
                  <a:schemeClr val="bg1"/>
                </a:solidFill>
                <a:latin typeface="Goudy Old Style" panose="02020502050305020303" pitchFamily="18" charset="77"/>
              </a:rPr>
              <a:t> and a</a:t>
            </a:r>
            <a:r>
              <a:rPr lang="en-US" sz="7200" b="0" i="0" dirty="0">
                <a:solidFill>
                  <a:schemeClr val="bg1"/>
                </a:solidFill>
                <a:effectLst/>
                <a:latin typeface="Goudy Old Style" panose="02020502050305020303" pitchFamily="18" charset="77"/>
              </a:rPr>
              <a:t>ll that you wreck</a:t>
            </a:r>
            <a:br>
              <a:rPr lang="en-US" sz="7200" b="0" i="0" dirty="0">
                <a:solidFill>
                  <a:schemeClr val="bg1"/>
                </a:solidFill>
                <a:effectLst/>
                <a:latin typeface="Goudy Old Style" panose="02020502050305020303" pitchFamily="18" charset="77"/>
              </a:rPr>
            </a:br>
            <a:r>
              <a:rPr lang="en-US" sz="7200" b="0" i="0" dirty="0">
                <a:solidFill>
                  <a:schemeClr val="bg1"/>
                </a:solidFill>
                <a:effectLst/>
                <a:latin typeface="Goudy Old Style" panose="02020502050305020303" pitchFamily="18" charset="77"/>
              </a:rPr>
              <a:t>All that you hate.</a:t>
            </a:r>
            <a:endParaRPr lang="en-US" sz="7200" b="1"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38223"/>
            <a:ext cx="1713104" cy="6719777"/>
          </a:xfrm>
          <a:prstGeom prst="rect">
            <a:avLst/>
          </a:prstGeom>
        </p:spPr>
      </p:pic>
    </p:spTree>
    <p:extLst>
      <p:ext uri="{BB962C8B-B14F-4D97-AF65-F5344CB8AC3E}">
        <p14:creationId xmlns:p14="http://schemas.microsoft.com/office/powerpoint/2010/main" val="1205586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053501" y="0"/>
            <a:ext cx="9457561" cy="6719777"/>
          </a:xfrm>
        </p:spPr>
        <p:txBody>
          <a:bodyPr>
            <a:normAutofit/>
          </a:bodyPr>
          <a:lstStyle/>
          <a:p>
            <a:pPr algn="l">
              <a:lnSpc>
                <a:spcPct val="150000"/>
              </a:lnSpc>
              <a:spcBef>
                <a:spcPts val="0"/>
              </a:spcBef>
            </a:pPr>
            <a:endParaRPr lang="en-US" b="0" i="0" dirty="0">
              <a:solidFill>
                <a:schemeClr val="bg1"/>
              </a:solidFill>
              <a:effectLst/>
              <a:latin typeface="Merriweather" pitchFamily="2" charset="77"/>
            </a:endParaRPr>
          </a:p>
          <a:p>
            <a:pPr algn="l">
              <a:lnSpc>
                <a:spcPct val="150000"/>
              </a:lnSpc>
              <a:spcBef>
                <a:spcPts val="0"/>
              </a:spcBef>
            </a:pPr>
            <a:endParaRPr lang="en-US">
              <a:solidFill>
                <a:schemeClr val="bg1"/>
              </a:solidFill>
              <a:latin typeface="Merriweather" pitchFamily="2" charset="77"/>
            </a:endParaRPr>
          </a:p>
          <a:p>
            <a:pPr algn="l">
              <a:lnSpc>
                <a:spcPct val="150000"/>
              </a:lnSpc>
              <a:spcBef>
                <a:spcPts val="0"/>
              </a:spcBef>
            </a:pPr>
            <a:endParaRPr lang="en-US" dirty="0">
              <a:solidFill>
                <a:schemeClr val="bg1"/>
              </a:solidFill>
              <a:latin typeface="Merriweather" pitchFamily="2" charset="77"/>
            </a:endParaRPr>
          </a:p>
          <a:p>
            <a:pPr algn="l">
              <a:lnSpc>
                <a:spcPct val="150000"/>
              </a:lnSpc>
              <a:spcBef>
                <a:spcPts val="0"/>
              </a:spcBef>
            </a:pPr>
            <a:r>
              <a:rPr lang="en-US" b="1" i="0" dirty="0">
                <a:solidFill>
                  <a:schemeClr val="bg1"/>
                </a:solidFill>
                <a:effectLst/>
                <a:latin typeface="Goudy Old Style" panose="02020502050305020303" pitchFamily="18" charset="77"/>
              </a:rPr>
              <a:t>“I believe, to be sure, that any man who reaches Heaven will find that what he abandoned (even in plucking out his right eye) has not been lost: that the kernel of what he was really seeking even in his most depraved wishes will be there, beyond expectation, waiting for him in 'the High Countries'.”</a:t>
            </a:r>
            <a:br>
              <a:rPr lang="en-US" b="1" dirty="0">
                <a:solidFill>
                  <a:schemeClr val="bg1"/>
                </a:solidFill>
                <a:latin typeface="Goudy Old Style" panose="02020502050305020303" pitchFamily="18" charset="77"/>
              </a:rPr>
            </a:br>
            <a:r>
              <a:rPr lang="en-US" b="1" i="0" dirty="0">
                <a:solidFill>
                  <a:schemeClr val="bg1"/>
                </a:solidFill>
                <a:effectLst/>
                <a:latin typeface="Goudy Old Style" panose="02020502050305020303" pitchFamily="18" charset="77"/>
              </a:rPr>
              <a:t>― C.S. Lewis, </a:t>
            </a:r>
            <a:r>
              <a:rPr lang="en-US" b="1" i="0" u="none" strike="noStrike" dirty="0">
                <a:solidFill>
                  <a:schemeClr val="bg1"/>
                </a:solidFill>
                <a:effectLst/>
                <a:latin typeface="Goudy Old Style" panose="02020502050305020303" pitchFamily="18" charset="77"/>
                <a:hlinkClick r:id="rId2">
                  <a:extLst>
                    <a:ext uri="{A12FA001-AC4F-418D-AE19-62706E023703}">
                      <ahyp:hlinkClr xmlns:ahyp="http://schemas.microsoft.com/office/drawing/2018/hyperlinkcolor" val="tx"/>
                    </a:ext>
                  </a:extLst>
                </a:hlinkClick>
              </a:rPr>
              <a:t>The Great Divorce</a:t>
            </a:r>
            <a:endParaRPr lang="en-US" sz="2600" b="1"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3"/>
          <a:stretch>
            <a:fillRect/>
          </a:stretch>
        </p:blipFill>
        <p:spPr>
          <a:xfrm>
            <a:off x="0" y="138223"/>
            <a:ext cx="1713104" cy="6719777"/>
          </a:xfrm>
          <a:prstGeom prst="rect">
            <a:avLst/>
          </a:prstGeom>
        </p:spPr>
      </p:pic>
    </p:spTree>
    <p:extLst>
      <p:ext uri="{BB962C8B-B14F-4D97-AF65-F5344CB8AC3E}">
        <p14:creationId xmlns:p14="http://schemas.microsoft.com/office/powerpoint/2010/main" val="3128458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3104707" y="461665"/>
            <a:ext cx="9087292" cy="5896605"/>
          </a:xfrm>
        </p:spPr>
        <p:txBody>
          <a:bodyPr>
            <a:normAutofit fontScale="85000" lnSpcReduction="20000"/>
          </a:bodyPr>
          <a:lstStyle/>
          <a:p>
            <a:endParaRPr lang="en-US" dirty="0">
              <a:latin typeface="Goudy Old Style" charset="0"/>
              <a:ea typeface="Goudy Old Style" charset="0"/>
              <a:cs typeface="Goudy Old Style" charset="0"/>
            </a:endParaRPr>
          </a:p>
          <a:p>
            <a:pPr algn="l"/>
            <a:r>
              <a:rPr lang="en-US" sz="4000" b="0" i="1" dirty="0">
                <a:solidFill>
                  <a:schemeClr val="bg1"/>
                </a:solidFill>
                <a:effectLst/>
                <a:latin typeface="Goudy Old Style" panose="02020502050305020303" pitchFamily="18" charset="77"/>
              </a:rPr>
              <a:t>In the presence of God and of Christ Jesus, who will judge the living and the dead, and in view of his appearing and his kingdom, I give you this charge: Preach the word; be prepared in season and out of season; correct, rebuke and encourage—with great patience and careful instruction. </a:t>
            </a:r>
          </a:p>
          <a:p>
            <a:pPr algn="l"/>
            <a:r>
              <a:rPr lang="en-US" sz="4000" b="0" i="1" dirty="0">
                <a:solidFill>
                  <a:schemeClr val="bg1"/>
                </a:solidFill>
                <a:effectLst/>
                <a:latin typeface="Goudy Old Style" panose="02020502050305020303" pitchFamily="18" charset="77"/>
              </a:rPr>
              <a:t>For the time will come when people will not put up with sound doctrine. Instead, to suit their own desires, they will gather around them a great number of teachers to say what their itching ears want to hear. They will turn their ears away from the truth and turn aside to myths. But you, keep your head in all situations, endure hardship, do the work of an evangelist, discharge all the duties of your ministry.</a:t>
            </a:r>
            <a:r>
              <a:rPr lang="en-US" sz="3300" b="0" i="1" dirty="0">
                <a:solidFill>
                  <a:schemeClr val="bg1"/>
                </a:solidFill>
                <a:effectLst/>
                <a:latin typeface="Goudy Old Style" panose="02020502050305020303" pitchFamily="18" charset="77"/>
              </a:rPr>
              <a:t> </a:t>
            </a:r>
            <a:r>
              <a:rPr lang="en-US" sz="2800" b="0" i="1" dirty="0">
                <a:solidFill>
                  <a:schemeClr val="bg1"/>
                </a:solidFill>
                <a:effectLst/>
                <a:latin typeface="Goudy Old Style" panose="02020502050305020303" pitchFamily="18" charset="77"/>
              </a:rPr>
              <a:t>(</a:t>
            </a:r>
            <a:r>
              <a:rPr lang="en-US" sz="2800" dirty="0">
                <a:solidFill>
                  <a:schemeClr val="bg1"/>
                </a:solidFill>
                <a:latin typeface="Goudy Old Style" panose="02020502050305020303" pitchFamily="18" charset="77"/>
              </a:rPr>
              <a:t>2 Timothy 4:1-4)</a:t>
            </a:r>
            <a:endParaRPr lang="en-US" sz="2800" b="0"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0"/>
            <a:ext cx="2734436" cy="6858000"/>
          </a:xfrm>
          <a:prstGeom prst="rect">
            <a:avLst/>
          </a:prstGeom>
        </p:spPr>
      </p:pic>
    </p:spTree>
    <p:extLst>
      <p:ext uri="{BB962C8B-B14F-4D97-AF65-F5344CB8AC3E}">
        <p14:creationId xmlns:p14="http://schemas.microsoft.com/office/powerpoint/2010/main" val="1407217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3104707" y="461665"/>
            <a:ext cx="9087292" cy="5896605"/>
          </a:xfrm>
        </p:spPr>
        <p:txBody>
          <a:bodyPr>
            <a:normAutofit fontScale="62500" lnSpcReduction="20000"/>
          </a:bodyPr>
          <a:lstStyle/>
          <a:p>
            <a:endParaRPr lang="en-US" dirty="0">
              <a:latin typeface="Goudy Old Style" charset="0"/>
              <a:ea typeface="Goudy Old Style" charset="0"/>
              <a:cs typeface="Goudy Old Style" charset="0"/>
            </a:endParaRPr>
          </a:p>
          <a:p>
            <a:pPr algn="l"/>
            <a:r>
              <a:rPr lang="en-US" sz="4000" b="1" dirty="0">
                <a:solidFill>
                  <a:schemeClr val="bg1"/>
                </a:solidFill>
                <a:latin typeface="Goudy Old Style" charset="0"/>
                <a:ea typeface="Goudy Old Style" charset="0"/>
                <a:cs typeface="Goudy Old Style" charset="0"/>
              </a:rPr>
              <a:t>How to approach this class:</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--On the beach</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--Snorkeling</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--Scuba diving</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--Email list</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How to read this book:</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--Try reading aloud</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--One chapter at a time</a:t>
            </a:r>
          </a:p>
          <a:p>
            <a:pPr algn="l"/>
            <a:endParaRPr lang="en-US" sz="4000" b="1" dirty="0">
              <a:solidFill>
                <a:schemeClr val="bg1"/>
              </a:solidFill>
              <a:latin typeface="Goudy Old Style" charset="0"/>
              <a:ea typeface="Goudy Old Style" charset="0"/>
              <a:cs typeface="Goudy Old Style" charset="0"/>
            </a:endParaRPr>
          </a:p>
          <a:p>
            <a:pPr algn="l"/>
            <a:r>
              <a:rPr lang="en-US" sz="4000" b="1" dirty="0">
                <a:solidFill>
                  <a:schemeClr val="bg1"/>
                </a:solidFill>
                <a:latin typeface="Goudy Old Style" charset="0"/>
                <a:ea typeface="Goudy Old Style" charset="0"/>
                <a:cs typeface="Goudy Old Style" charset="0"/>
              </a:rPr>
              <a:t>AN ANNOUNCEMENT!</a:t>
            </a:r>
            <a:br>
              <a:rPr lang="en-US" sz="4000" b="1" dirty="0">
                <a:solidFill>
                  <a:schemeClr val="bg1"/>
                </a:solidFill>
                <a:latin typeface="Goudy Old Style" charset="0"/>
                <a:ea typeface="Goudy Old Style" charset="0"/>
                <a:cs typeface="Goudy Old Style" charset="0"/>
              </a:rPr>
            </a:br>
            <a:endParaRPr lang="en-US" sz="2800" b="0"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0"/>
            <a:ext cx="2734436" cy="6858000"/>
          </a:xfrm>
          <a:prstGeom prst="rect">
            <a:avLst/>
          </a:prstGeom>
        </p:spPr>
      </p:pic>
    </p:spTree>
    <p:extLst>
      <p:ext uri="{BB962C8B-B14F-4D97-AF65-F5344CB8AC3E}">
        <p14:creationId xmlns:p14="http://schemas.microsoft.com/office/powerpoint/2010/main" val="3155428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3570513" y="461665"/>
            <a:ext cx="8621485" cy="5896605"/>
          </a:xfrm>
        </p:spPr>
        <p:txBody>
          <a:bodyPr>
            <a:normAutofit/>
          </a:bodyPr>
          <a:lstStyle/>
          <a:p>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5" name="Picture 4" descr="A picture containing text, newspaper&#10;&#10;Description automatically generated">
            <a:extLst>
              <a:ext uri="{FF2B5EF4-FFF2-40B4-BE49-F238E27FC236}">
                <a16:creationId xmlns:a16="http://schemas.microsoft.com/office/drawing/2014/main" id="{3E70C475-0577-1976-F37E-0176D4B98B14}"/>
              </a:ext>
            </a:extLst>
          </p:cNvPr>
          <p:cNvPicPr>
            <a:picLocks noChangeAspect="1"/>
          </p:cNvPicPr>
          <p:nvPr/>
        </p:nvPicPr>
        <p:blipFill>
          <a:blip r:embed="rId3"/>
          <a:stretch>
            <a:fillRect/>
          </a:stretch>
        </p:blipFill>
        <p:spPr>
          <a:xfrm>
            <a:off x="1" y="0"/>
            <a:ext cx="3570513" cy="6858000"/>
          </a:xfrm>
          <a:prstGeom prst="rect">
            <a:avLst/>
          </a:prstGeom>
        </p:spPr>
      </p:pic>
      <p:pic>
        <p:nvPicPr>
          <p:cNvPr id="8" name="Picture 7" descr="A picture containing text, sign&#10;&#10;Description automatically generated">
            <a:extLst>
              <a:ext uri="{FF2B5EF4-FFF2-40B4-BE49-F238E27FC236}">
                <a16:creationId xmlns:a16="http://schemas.microsoft.com/office/drawing/2014/main" id="{1CEBA9CE-9BA5-0775-8C5B-C6E011A9BD81}"/>
              </a:ext>
            </a:extLst>
          </p:cNvPr>
          <p:cNvPicPr>
            <a:picLocks noChangeAspect="1"/>
          </p:cNvPicPr>
          <p:nvPr/>
        </p:nvPicPr>
        <p:blipFill>
          <a:blip r:embed="rId4"/>
          <a:stretch>
            <a:fillRect/>
          </a:stretch>
        </p:blipFill>
        <p:spPr>
          <a:xfrm>
            <a:off x="3570512" y="0"/>
            <a:ext cx="8621487" cy="3886200"/>
          </a:xfrm>
          <a:prstGeom prst="rect">
            <a:avLst/>
          </a:prstGeom>
        </p:spPr>
      </p:pic>
      <p:pic>
        <p:nvPicPr>
          <p:cNvPr id="11" name="Picture 10" descr="Text&#10;&#10;Description automatically generated">
            <a:extLst>
              <a:ext uri="{FF2B5EF4-FFF2-40B4-BE49-F238E27FC236}">
                <a16:creationId xmlns:a16="http://schemas.microsoft.com/office/drawing/2014/main" id="{DBA5CF6F-1B0D-2AFB-ED31-F64F68BF4F4F}"/>
              </a:ext>
            </a:extLst>
          </p:cNvPr>
          <p:cNvPicPr>
            <a:picLocks noChangeAspect="1"/>
          </p:cNvPicPr>
          <p:nvPr/>
        </p:nvPicPr>
        <p:blipFill>
          <a:blip r:embed="rId5"/>
          <a:stretch>
            <a:fillRect/>
          </a:stretch>
        </p:blipFill>
        <p:spPr>
          <a:xfrm>
            <a:off x="3570512" y="3819190"/>
            <a:ext cx="8621488" cy="3087162"/>
          </a:xfrm>
          <a:prstGeom prst="rect">
            <a:avLst/>
          </a:prstGeom>
        </p:spPr>
      </p:pic>
    </p:spTree>
    <p:extLst>
      <p:ext uri="{BB962C8B-B14F-4D97-AF65-F5344CB8AC3E}">
        <p14:creationId xmlns:p14="http://schemas.microsoft.com/office/powerpoint/2010/main" val="598838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919167" y="138223"/>
            <a:ext cx="9272832" cy="6220047"/>
          </a:xfrm>
        </p:spPr>
        <p:txBody>
          <a:bodyPr>
            <a:normAutofit fontScale="25000" lnSpcReduction="20000"/>
          </a:bodyPr>
          <a:lstStyle/>
          <a:p>
            <a:endParaRPr lang="en-US" dirty="0">
              <a:latin typeface="Goudy Old Style" charset="0"/>
              <a:ea typeface="Goudy Old Style" charset="0"/>
              <a:cs typeface="Goudy Old Style" charset="0"/>
            </a:endParaRPr>
          </a:p>
          <a:p>
            <a:pPr algn="l">
              <a:lnSpc>
                <a:spcPct val="120000"/>
              </a:lnSpc>
              <a:spcBef>
                <a:spcPts val="0"/>
              </a:spcBef>
            </a:pPr>
            <a:r>
              <a:rPr lang="en-US" sz="9600" b="1" dirty="0">
                <a:solidFill>
                  <a:schemeClr val="bg1"/>
                </a:solidFill>
                <a:latin typeface="Goudy Old Style" charset="0"/>
                <a:ea typeface="Goudy Old Style" charset="0"/>
                <a:cs typeface="Goudy Old Style" charset="0"/>
              </a:rPr>
              <a:t>Tonight’s music!</a:t>
            </a:r>
            <a:br>
              <a:rPr lang="en-US" sz="9600" b="1" dirty="0">
                <a:solidFill>
                  <a:schemeClr val="bg1"/>
                </a:solidFill>
                <a:latin typeface="Goudy Old Style" charset="0"/>
                <a:ea typeface="Goudy Old Style" charset="0"/>
                <a:cs typeface="Goudy Old Style" charset="0"/>
              </a:rPr>
            </a:br>
            <a:endParaRPr lang="en-US" sz="9600" b="1" dirty="0">
              <a:solidFill>
                <a:schemeClr val="bg1"/>
              </a:solidFill>
              <a:latin typeface="Goudy Old Style" charset="0"/>
              <a:ea typeface="Goudy Old Style" charset="0"/>
              <a:cs typeface="Goudy Old Style" charset="0"/>
            </a:endParaRPr>
          </a:p>
          <a:p>
            <a:pPr algn="l">
              <a:lnSpc>
                <a:spcPct val="120000"/>
              </a:lnSpc>
              <a:spcBef>
                <a:spcPts val="0"/>
              </a:spcBef>
            </a:pPr>
            <a:r>
              <a:rPr lang="en-US" sz="9600" b="1" dirty="0">
                <a:solidFill>
                  <a:schemeClr val="bg1"/>
                </a:solidFill>
                <a:latin typeface="Goudy Old Style" charset="0"/>
                <a:ea typeface="Goudy Old Style" charset="0"/>
                <a:cs typeface="Goudy Old Style" charset="0"/>
              </a:rPr>
              <a:t>REVIEW</a:t>
            </a:r>
          </a:p>
          <a:p>
            <a:pPr algn="l">
              <a:lnSpc>
                <a:spcPct val="120000"/>
              </a:lnSpc>
              <a:spcBef>
                <a:spcPts val="0"/>
              </a:spcBef>
            </a:pPr>
            <a:r>
              <a:rPr lang="en-US" sz="9600" b="1" dirty="0">
                <a:solidFill>
                  <a:schemeClr val="bg1"/>
                </a:solidFill>
                <a:latin typeface="Goudy Old Style" charset="0"/>
                <a:ea typeface="Goudy Old Style" charset="0"/>
                <a:cs typeface="Goudy Old Style" charset="0"/>
              </a:rPr>
              <a:t>--Who was C.S. Lewis?</a:t>
            </a:r>
          </a:p>
          <a:p>
            <a:pPr marL="1371600" indent="-1371600" algn="l">
              <a:lnSpc>
                <a:spcPct val="120000"/>
              </a:lnSpc>
              <a:spcBef>
                <a:spcPts val="0"/>
              </a:spcBef>
              <a:buAutoNum type="romanUcPeriod"/>
            </a:pPr>
            <a:endParaRPr lang="en-US" sz="9600" b="1" dirty="0">
              <a:solidFill>
                <a:schemeClr val="bg1"/>
              </a:solidFill>
              <a:latin typeface="Goudy Old Style" charset="0"/>
              <a:ea typeface="Goudy Old Style" charset="0"/>
              <a:cs typeface="Goudy Old Style" charset="0"/>
            </a:endParaRPr>
          </a:p>
          <a:p>
            <a:pPr algn="l">
              <a:lnSpc>
                <a:spcPct val="120000"/>
              </a:lnSpc>
              <a:spcBef>
                <a:spcPts val="0"/>
              </a:spcBef>
            </a:pPr>
            <a:r>
              <a:rPr lang="en-US" sz="9600" b="1" dirty="0">
                <a:solidFill>
                  <a:schemeClr val="bg1"/>
                </a:solidFill>
                <a:latin typeface="Goudy Old Style" charset="0"/>
                <a:ea typeface="Goudy Old Style" charset="0"/>
                <a:cs typeface="Goudy Old Style" charset="0"/>
              </a:rPr>
              <a:t>--Why does </a:t>
            </a:r>
            <a:r>
              <a:rPr lang="en-US" sz="9600" b="1" i="1" dirty="0">
                <a:solidFill>
                  <a:schemeClr val="bg1"/>
                </a:solidFill>
                <a:latin typeface="Goudy Old Style" charset="0"/>
                <a:ea typeface="Goudy Old Style" charset="0"/>
                <a:cs typeface="Goudy Old Style" charset="0"/>
              </a:rPr>
              <a:t>The Great Divorce </a:t>
            </a:r>
            <a:r>
              <a:rPr lang="en-US" sz="9600" b="1" dirty="0">
                <a:solidFill>
                  <a:schemeClr val="bg1"/>
                </a:solidFill>
                <a:latin typeface="Goudy Old Style" charset="0"/>
                <a:ea typeface="Goudy Old Style" charset="0"/>
                <a:cs typeface="Goudy Old Style" charset="0"/>
              </a:rPr>
              <a:t>merit study today?</a:t>
            </a:r>
          </a:p>
          <a:p>
            <a:pPr algn="l">
              <a:lnSpc>
                <a:spcPct val="120000"/>
              </a:lnSpc>
              <a:spcBef>
                <a:spcPts val="0"/>
              </a:spcBef>
            </a:pPr>
            <a:endParaRPr lang="en-US" sz="9600" b="1" dirty="0">
              <a:solidFill>
                <a:schemeClr val="bg1"/>
              </a:solidFill>
              <a:latin typeface="Goudy Old Style" charset="0"/>
              <a:ea typeface="Goudy Old Style" charset="0"/>
              <a:cs typeface="Goudy Old Style" charset="0"/>
            </a:endParaRPr>
          </a:p>
          <a:p>
            <a:pPr algn="l">
              <a:lnSpc>
                <a:spcPct val="120000"/>
              </a:lnSpc>
              <a:spcBef>
                <a:spcPts val="0"/>
              </a:spcBef>
            </a:pPr>
            <a:r>
              <a:rPr lang="en-US" sz="9600" b="1" dirty="0">
                <a:solidFill>
                  <a:schemeClr val="bg1"/>
                </a:solidFill>
                <a:latin typeface="Goudy Old Style" charset="0"/>
                <a:ea typeface="Goudy Old Style" charset="0"/>
                <a:cs typeface="Goudy Old Style" charset="0"/>
              </a:rPr>
              <a:t>--Review of Context: England in Wartime </a:t>
            </a: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 Other works Lewis was writing during this same period</a:t>
            </a: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 The RAF ministry of Lewis and its impact on his writing</a:t>
            </a:r>
            <a:br>
              <a:rPr lang="en-US" sz="9600" b="1" dirty="0">
                <a:solidFill>
                  <a:schemeClr val="bg1"/>
                </a:solidFill>
                <a:latin typeface="Goudy Old Style" charset="0"/>
                <a:ea typeface="Goudy Old Style" charset="0"/>
                <a:cs typeface="Goudy Old Style" charset="0"/>
              </a:rPr>
            </a:br>
            <a:endParaRPr lang="en-US" sz="9600" b="1" dirty="0">
              <a:solidFill>
                <a:schemeClr val="bg1"/>
              </a:solidFill>
              <a:latin typeface="Goudy Old Style" charset="0"/>
              <a:ea typeface="Goudy Old Style" charset="0"/>
              <a:cs typeface="Goudy Old Style" charset="0"/>
            </a:endParaRPr>
          </a:p>
          <a:p>
            <a:pPr algn="l">
              <a:lnSpc>
                <a:spcPct val="120000"/>
              </a:lnSpc>
              <a:spcBef>
                <a:spcPts val="0"/>
              </a:spcBef>
            </a:pPr>
            <a:r>
              <a:rPr lang="en-US" sz="9600" b="1" dirty="0">
                <a:solidFill>
                  <a:schemeClr val="bg1"/>
                </a:solidFill>
                <a:latin typeface="Goudy Old Style" charset="0"/>
                <a:ea typeface="Goudy Old Style" charset="0"/>
                <a:cs typeface="Goudy Old Style" charset="0"/>
              </a:rPr>
              <a:t>--Front matter:</a:t>
            </a:r>
          </a:p>
          <a:p>
            <a:pPr algn="l">
              <a:lnSpc>
                <a:spcPct val="120000"/>
              </a:lnSpc>
              <a:spcBef>
                <a:spcPts val="0"/>
              </a:spcBef>
            </a:pPr>
            <a:r>
              <a:rPr lang="en-US" sz="9600" b="1" dirty="0">
                <a:solidFill>
                  <a:schemeClr val="bg1"/>
                </a:solidFill>
                <a:latin typeface="Goudy Old Style" charset="0"/>
                <a:ea typeface="Goudy Old Style" charset="0"/>
                <a:cs typeface="Goudy Old Style" charset="0"/>
              </a:rPr>
              <a:t> The title</a:t>
            </a:r>
          </a:p>
          <a:p>
            <a:pPr algn="l">
              <a:lnSpc>
                <a:spcPct val="120000"/>
              </a:lnSpc>
              <a:spcBef>
                <a:spcPts val="0"/>
              </a:spcBef>
            </a:pPr>
            <a:r>
              <a:rPr lang="en-US" sz="9600" b="1" dirty="0">
                <a:solidFill>
                  <a:schemeClr val="bg1"/>
                </a:solidFill>
                <a:latin typeface="Goudy Old Style" charset="0"/>
                <a:ea typeface="Goudy Old Style" charset="0"/>
                <a:cs typeface="Goudy Old Style" charset="0"/>
              </a:rPr>
              <a:t> The frontispiece</a:t>
            </a:r>
          </a:p>
          <a:p>
            <a:pPr algn="l">
              <a:lnSpc>
                <a:spcPct val="120000"/>
              </a:lnSpc>
              <a:spcBef>
                <a:spcPts val="0"/>
              </a:spcBef>
            </a:pPr>
            <a:r>
              <a:rPr lang="en-US" sz="9600" b="1" dirty="0">
                <a:solidFill>
                  <a:schemeClr val="bg1"/>
                </a:solidFill>
                <a:latin typeface="Goudy Old Style" charset="0"/>
                <a:ea typeface="Goudy Old Style" charset="0"/>
                <a:cs typeface="Goudy Old Style" charset="0"/>
              </a:rPr>
              <a:t> The preface</a:t>
            </a:r>
            <a:br>
              <a:rPr lang="en-US" sz="96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endParaRPr lang="en-US" sz="2800" b="0"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0"/>
            <a:ext cx="2734436" cy="6858000"/>
          </a:xfrm>
          <a:prstGeom prst="rect">
            <a:avLst/>
          </a:prstGeom>
        </p:spPr>
      </p:pic>
    </p:spTree>
    <p:extLst>
      <p:ext uri="{BB962C8B-B14F-4D97-AF65-F5344CB8AC3E}">
        <p14:creationId xmlns:p14="http://schemas.microsoft.com/office/powerpoint/2010/main" val="1095342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103817" y="1"/>
            <a:ext cx="10088182" cy="6858000"/>
          </a:xfrm>
        </p:spPr>
        <p:txBody>
          <a:bodyPr>
            <a:normAutofit fontScale="25000" lnSpcReduction="20000"/>
          </a:bodyPr>
          <a:lstStyle/>
          <a:p>
            <a:pPr marR="0" algn="l">
              <a:lnSpc>
                <a:spcPct val="170000"/>
              </a:lnSpc>
              <a:spcBef>
                <a:spcPts val="0"/>
              </a:spcBef>
              <a:spcAft>
                <a:spcPts val="600"/>
              </a:spcAft>
            </a:pPr>
            <a:r>
              <a:rPr lang="en-US" sz="8000" b="1" dirty="0">
                <a:solidFill>
                  <a:schemeClr val="bg1"/>
                </a:solidFill>
                <a:latin typeface="Goudy Old Style" charset="0"/>
                <a:ea typeface="Goudy Old Style" charset="0"/>
                <a:cs typeface="Goudy Old Style" charset="0"/>
              </a:rPr>
              <a:t>Who was C.S. Lewis?</a:t>
            </a:r>
          </a:p>
          <a:p>
            <a:pPr marL="1371600" marR="0" indent="-1371600" algn="l">
              <a:lnSpc>
                <a:spcPct val="170000"/>
              </a:lnSpc>
              <a:spcBef>
                <a:spcPts val="0"/>
              </a:spcBef>
              <a:spcAft>
                <a:spcPts val="600"/>
              </a:spcAft>
              <a:buAutoNum type="romanUcPeriod"/>
            </a:pPr>
            <a:endParaRPr lang="en-US" sz="8000" b="1" dirty="0">
              <a:solidFill>
                <a:schemeClr val="bg1"/>
              </a:solidFill>
              <a:latin typeface="Goudy Old Style" charset="0"/>
              <a:ea typeface="Goudy Old Style" charset="0"/>
              <a:cs typeface="Goudy Old Style" charset="0"/>
            </a:endParaRPr>
          </a:p>
          <a:p>
            <a:pPr marL="514350" marR="0" indent="-514350" algn="l">
              <a:lnSpc>
                <a:spcPct val="170000"/>
              </a:lnSpc>
              <a:spcBef>
                <a:spcPts val="0"/>
              </a:spcBef>
              <a:spcAft>
                <a:spcPts val="600"/>
              </a:spcAft>
              <a:buAutoNum type="romanUcPeriod"/>
            </a:pPr>
            <a:endParaRPr lang="en-US" b="1" dirty="0">
              <a:solidFill>
                <a:schemeClr val="bg1"/>
              </a:solidFill>
              <a:latin typeface="Goudy Old Style" charset="0"/>
              <a:ea typeface="Goudy Old Style" charset="0"/>
              <a:cs typeface="Goudy Old Style" charset="0"/>
            </a:endParaRPr>
          </a:p>
          <a:p>
            <a:pPr marL="514350" marR="0" indent="-514350" algn="l">
              <a:lnSpc>
                <a:spcPct val="170000"/>
              </a:lnSpc>
              <a:spcBef>
                <a:spcPts val="0"/>
              </a:spcBef>
              <a:spcAft>
                <a:spcPts val="600"/>
              </a:spcAft>
              <a:buAutoNum type="romanUcPeriod"/>
            </a:pPr>
            <a:endParaRPr lang="en-US" b="1" dirty="0">
              <a:solidFill>
                <a:schemeClr val="bg1"/>
              </a:solidFill>
              <a:latin typeface="Goudy Old Style" charset="0"/>
              <a:ea typeface="Goudy Old Style" charset="0"/>
              <a:cs typeface="Goudy Old Style" charset="0"/>
            </a:endParaRPr>
          </a:p>
          <a:p>
            <a:pPr marL="514350" marR="0" indent="-514350" algn="l">
              <a:lnSpc>
                <a:spcPct val="170000"/>
              </a:lnSpc>
              <a:spcBef>
                <a:spcPts val="0"/>
              </a:spcBef>
              <a:spcAft>
                <a:spcPts val="600"/>
              </a:spcAft>
              <a:buAutoNum type="romanUcPeriod"/>
            </a:pPr>
            <a:endParaRPr lang="en-US" b="1" dirty="0">
              <a:solidFill>
                <a:schemeClr val="bg1"/>
              </a:solidFill>
              <a:latin typeface="Goudy Old Style" charset="0"/>
              <a:ea typeface="Goudy Old Style" charset="0"/>
              <a:cs typeface="Goudy Old Style" charset="0"/>
            </a:endParaRPr>
          </a:p>
          <a:p>
            <a:pPr marL="514350" marR="0" indent="-514350" algn="l">
              <a:lnSpc>
                <a:spcPct val="170000"/>
              </a:lnSpc>
              <a:spcBef>
                <a:spcPts val="0"/>
              </a:spcBef>
              <a:spcAft>
                <a:spcPts val="600"/>
              </a:spcAft>
              <a:buAutoNum type="romanUcPeriod"/>
            </a:pPr>
            <a:endParaRPr lang="en-US" b="1" dirty="0">
              <a:solidFill>
                <a:schemeClr val="bg1"/>
              </a:solidFill>
              <a:latin typeface="Goudy Old Style" charset="0"/>
              <a:ea typeface="Goudy Old Style" charset="0"/>
              <a:cs typeface="Goudy Old Style" charset="0"/>
            </a:endParaRPr>
          </a:p>
          <a:p>
            <a:pPr marL="514350" marR="0" indent="-514350" algn="l">
              <a:lnSpc>
                <a:spcPct val="170000"/>
              </a:lnSpc>
              <a:spcBef>
                <a:spcPts val="0"/>
              </a:spcBef>
              <a:spcAft>
                <a:spcPts val="600"/>
              </a:spcAft>
              <a:buAutoNum type="romanUcPeriod"/>
            </a:pPr>
            <a:endParaRPr lang="en-US" b="1" dirty="0">
              <a:solidFill>
                <a:schemeClr val="bg1"/>
              </a:solidFill>
              <a:latin typeface="Goudy Old Style" charset="0"/>
              <a:ea typeface="Goudy Old Style" charset="0"/>
              <a:cs typeface="Goudy Old Style" charset="0"/>
            </a:endParaRPr>
          </a:p>
          <a:p>
            <a:pPr marR="0" algn="l">
              <a:lnSpc>
                <a:spcPct val="170000"/>
              </a:lnSpc>
              <a:spcBef>
                <a:spcPts val="0"/>
              </a:spcBef>
              <a:spcAft>
                <a:spcPts val="600"/>
              </a:spcAft>
            </a:pPr>
            <a:endParaRPr lang="en-US" sz="6200" b="1" dirty="0">
              <a:solidFill>
                <a:schemeClr val="bg1"/>
              </a:solidFill>
              <a:latin typeface="Goudy Old Style" panose="02020502050305020303" pitchFamily="18" charset="77"/>
              <a:ea typeface="Goudy Old Style" charset="0"/>
              <a:cs typeface="Goudy Old Style" charset="0"/>
            </a:endParaRPr>
          </a:p>
          <a:p>
            <a:pPr algn="l">
              <a:lnSpc>
                <a:spcPct val="120000"/>
              </a:lnSpc>
              <a:spcBef>
                <a:spcPts val="0"/>
              </a:spcBef>
              <a:spcAft>
                <a:spcPts val="600"/>
              </a:spcAft>
            </a:pPr>
            <a:r>
              <a:rPr lang="en-US" sz="8000" b="1" dirty="0">
                <a:solidFill>
                  <a:schemeClr val="bg1"/>
                </a:solidFill>
                <a:latin typeface="Goudy Old Style" panose="02020502050305020303" pitchFamily="18" charset="77"/>
              </a:rPr>
              <a:t>Why does </a:t>
            </a:r>
            <a:r>
              <a:rPr lang="en-US" sz="8000" b="1" i="1" dirty="0">
                <a:solidFill>
                  <a:schemeClr val="bg1"/>
                </a:solidFill>
                <a:latin typeface="Goudy Old Style" panose="02020502050305020303" pitchFamily="18" charset="77"/>
              </a:rPr>
              <a:t>The Great Divorce</a:t>
            </a:r>
            <a:r>
              <a:rPr lang="en-US" sz="8000" b="1" dirty="0">
                <a:solidFill>
                  <a:schemeClr val="bg1"/>
                </a:solidFill>
                <a:latin typeface="Goudy Old Style" panose="02020502050305020303" pitchFamily="18" charset="77"/>
              </a:rPr>
              <a:t> merit study today?</a:t>
            </a:r>
          </a:p>
          <a:p>
            <a:pPr algn="l">
              <a:lnSpc>
                <a:spcPct val="120000"/>
              </a:lnSpc>
              <a:spcBef>
                <a:spcPts val="0"/>
              </a:spcBef>
              <a:spcAft>
                <a:spcPts val="600"/>
              </a:spcAft>
            </a:pPr>
            <a:r>
              <a:rPr lang="en-US" sz="8000" dirty="0">
                <a:solidFill>
                  <a:schemeClr val="bg1"/>
                </a:solidFill>
                <a:latin typeface="Goudy Old Style" panose="02020502050305020303" pitchFamily="18" charset="77"/>
              </a:rPr>
              <a:t>--Emphasis on eternal life with a vivid description of the awfulness of Hell and the glorious beauty of Heaven that will fire your heart with longing</a:t>
            </a:r>
          </a:p>
          <a:p>
            <a:pPr algn="l">
              <a:lnSpc>
                <a:spcPct val="120000"/>
              </a:lnSpc>
              <a:spcBef>
                <a:spcPts val="0"/>
              </a:spcBef>
              <a:spcAft>
                <a:spcPts val="600"/>
              </a:spcAft>
            </a:pPr>
            <a:r>
              <a:rPr lang="en-US" sz="8000" dirty="0">
                <a:solidFill>
                  <a:schemeClr val="bg1"/>
                </a:solidFill>
                <a:latin typeface="Goudy Old Style" panose="02020502050305020303" pitchFamily="18" charset="77"/>
                <a:ea typeface="Goudy Old Style" charset="0"/>
                <a:cs typeface="Goudy Old Style" charset="0"/>
              </a:rPr>
              <a:t>--Narcissism and pride are rife in our culture today, and Lewis shows the consequences of both. </a:t>
            </a:r>
            <a:endParaRPr lang="en-US" sz="8000" b="0" i="0" dirty="0">
              <a:solidFill>
                <a:schemeClr val="bg1"/>
              </a:solidFill>
              <a:effectLst/>
              <a:latin typeface="Goudy Old Style" panose="02020502050305020303" pitchFamily="18" charset="77"/>
            </a:endParaRPr>
          </a:p>
          <a:p>
            <a:pPr algn="l">
              <a:lnSpc>
                <a:spcPct val="120000"/>
              </a:lnSpc>
              <a:spcBef>
                <a:spcPts val="0"/>
              </a:spcBef>
              <a:spcAft>
                <a:spcPts val="600"/>
              </a:spcAft>
            </a:pPr>
            <a:r>
              <a:rPr lang="en-US" sz="8000" dirty="0">
                <a:solidFill>
                  <a:schemeClr val="bg1"/>
                </a:solidFill>
                <a:latin typeface="Goudy Old Style" panose="02020502050305020303" pitchFamily="18" charset="77"/>
              </a:rPr>
              <a:t>--Truth as an absolute is under cultural attack as never before, with the idea of speaking your own truth held up as the highest good. Lewis shows decisively in this story what happens when you hold onto your own ”truth” and refuse to acknowledge God’s Truth.</a:t>
            </a:r>
          </a:p>
          <a:p>
            <a:pPr algn="l">
              <a:lnSpc>
                <a:spcPct val="120000"/>
              </a:lnSpc>
              <a:spcBef>
                <a:spcPts val="0"/>
              </a:spcBef>
              <a:spcAft>
                <a:spcPts val="600"/>
              </a:spcAft>
            </a:pPr>
            <a:r>
              <a:rPr lang="en-US" sz="8000" dirty="0">
                <a:solidFill>
                  <a:schemeClr val="bg1"/>
                </a:solidFill>
                <a:latin typeface="Goudy Old Style" panose="02020502050305020303" pitchFamily="18" charset="77"/>
              </a:rPr>
              <a:t>--Obsession in our culture about our Rights and what we are owed, rather than focusing on servanthood and self-sacrifice</a:t>
            </a:r>
          </a:p>
          <a:p>
            <a:pPr algn="l">
              <a:lnSpc>
                <a:spcPct val="120000"/>
              </a:lnSpc>
              <a:spcBef>
                <a:spcPts val="0"/>
              </a:spcBef>
              <a:spcAft>
                <a:spcPts val="600"/>
              </a:spcAft>
            </a:pPr>
            <a:r>
              <a:rPr lang="en-US" sz="8000" b="0" i="0" dirty="0">
                <a:solidFill>
                  <a:schemeClr val="bg1"/>
                </a:solidFill>
                <a:effectLst/>
                <a:latin typeface="Goudy Old Style" panose="02020502050305020303" pitchFamily="18" charset="77"/>
              </a:rPr>
              <a:t>--Clarity about either/or rather than gray view of choices</a:t>
            </a:r>
          </a:p>
          <a:p>
            <a:pPr algn="l">
              <a:lnSpc>
                <a:spcPct val="120000"/>
              </a:lnSpc>
              <a:spcBef>
                <a:spcPts val="0"/>
              </a:spcBef>
              <a:spcAft>
                <a:spcPts val="600"/>
              </a:spcAft>
            </a:pPr>
            <a:r>
              <a:rPr lang="en-US" sz="8000" b="0" i="0" dirty="0">
                <a:solidFill>
                  <a:schemeClr val="bg1"/>
                </a:solidFill>
                <a:effectLst/>
                <a:latin typeface="Goudy Old Style" panose="02020502050305020303" pitchFamily="18" charset="77"/>
              </a:rPr>
              <a:t>--A brilliant rebuttal of works righteousness </a:t>
            </a:r>
            <a:r>
              <a:rPr lang="en-US" sz="8000" dirty="0">
                <a:solidFill>
                  <a:schemeClr val="bg1"/>
                </a:solidFill>
                <a:latin typeface="Goudy Old Style" panose="02020502050305020303" pitchFamily="18" charset="77"/>
              </a:rPr>
              <a:t>in favor of </a:t>
            </a:r>
            <a:r>
              <a:rPr lang="en-US" sz="8000" b="0" i="0" dirty="0">
                <a:solidFill>
                  <a:schemeClr val="bg1"/>
                </a:solidFill>
                <a:effectLst/>
                <a:latin typeface="Goudy Old Style" panose="02020502050305020303" pitchFamily="18" charset="77"/>
              </a:rPr>
              <a:t>the centrality of the Cross</a:t>
            </a:r>
          </a:p>
          <a:p>
            <a:pPr algn="l">
              <a:lnSpc>
                <a:spcPct val="120000"/>
              </a:lnSpc>
              <a:spcBef>
                <a:spcPts val="0"/>
              </a:spcBef>
              <a:spcAft>
                <a:spcPts val="600"/>
              </a:spcAft>
            </a:pPr>
            <a:endParaRPr lang="en-US" sz="8000" b="0" i="0" dirty="0">
              <a:solidFill>
                <a:schemeClr val="bg1"/>
              </a:solidFill>
              <a:effectLst/>
              <a:latin typeface="Goudy Old Style" panose="02020502050305020303" pitchFamily="18" charset="77"/>
            </a:endParaRPr>
          </a:p>
          <a:p>
            <a:pPr marR="0" algn="l">
              <a:lnSpc>
                <a:spcPct val="170000"/>
              </a:lnSpc>
              <a:spcBef>
                <a:spcPts val="0"/>
              </a:spcBef>
              <a:spcAft>
                <a:spcPts val="600"/>
              </a:spcAft>
            </a:pPr>
            <a:endParaRPr lang="en-US" sz="2800" b="0"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11430"/>
            <a:ext cx="2103816" cy="6835139"/>
          </a:xfrm>
          <a:prstGeom prst="rect">
            <a:avLst/>
          </a:prstGeom>
        </p:spPr>
      </p:pic>
      <p:pic>
        <p:nvPicPr>
          <p:cNvPr id="5" name="Picture 4">
            <a:extLst>
              <a:ext uri="{FF2B5EF4-FFF2-40B4-BE49-F238E27FC236}">
                <a16:creationId xmlns:a16="http://schemas.microsoft.com/office/drawing/2014/main" id="{DDAE34E5-F7FC-6415-980B-523EE55ECB61}"/>
              </a:ext>
            </a:extLst>
          </p:cNvPr>
          <p:cNvPicPr>
            <a:picLocks noChangeAspect="1"/>
          </p:cNvPicPr>
          <p:nvPr/>
        </p:nvPicPr>
        <p:blipFill>
          <a:blip r:embed="rId3"/>
          <a:stretch>
            <a:fillRect/>
          </a:stretch>
        </p:blipFill>
        <p:spPr>
          <a:xfrm>
            <a:off x="3073940" y="461666"/>
            <a:ext cx="3022060" cy="1853517"/>
          </a:xfrm>
          <a:prstGeom prst="rect">
            <a:avLst/>
          </a:prstGeom>
        </p:spPr>
      </p:pic>
    </p:spTree>
    <p:extLst>
      <p:ext uri="{BB962C8B-B14F-4D97-AF65-F5344CB8AC3E}">
        <p14:creationId xmlns:p14="http://schemas.microsoft.com/office/powerpoint/2010/main" val="3001726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022441" y="1"/>
            <a:ext cx="10169559" cy="6358270"/>
          </a:xfrm>
        </p:spPr>
        <p:txBody>
          <a:bodyPr>
            <a:normAutofit/>
          </a:bodyPr>
          <a:lstStyle/>
          <a:p>
            <a:pPr marL="0" marR="0" algn="l">
              <a:spcBef>
                <a:spcPts val="0"/>
              </a:spcBef>
              <a:spcAft>
                <a:spcPts val="0"/>
              </a:spcAft>
            </a:pPr>
            <a:r>
              <a:rPr lang="en-US" sz="2000" b="1" dirty="0">
                <a:solidFill>
                  <a:schemeClr val="bg1"/>
                </a:solidFill>
                <a:latin typeface="Goudy Old Style" charset="0"/>
                <a:ea typeface="Goudy Old Style" charset="0"/>
                <a:cs typeface="Goudy Old Style" charset="0"/>
              </a:rPr>
              <a:t>England in Wartime</a:t>
            </a:r>
            <a:endParaRPr lang="en-US" sz="2000" b="1" dirty="0">
              <a:solidFill>
                <a:schemeClr val="bg1"/>
              </a:solidFill>
              <a:latin typeface="Goudy Old Style" panose="02020502050305020303" pitchFamily="18" charset="77"/>
              <a:ea typeface="Goudy Old Style" charset="0"/>
              <a:cs typeface="Goudy Old Style" charset="0"/>
            </a:endParaRPr>
          </a:p>
          <a:p>
            <a:pPr marL="0" marR="0" algn="l">
              <a:spcBef>
                <a:spcPts val="0"/>
              </a:spcBef>
              <a:spcAft>
                <a:spcPts val="0"/>
              </a:spcAft>
            </a:pPr>
            <a:endParaRPr lang="en-US" sz="2000" b="1" dirty="0">
              <a:solidFill>
                <a:schemeClr val="bg1"/>
              </a:solidFill>
              <a:latin typeface="Goudy Old Style" panose="02020502050305020303" pitchFamily="18" charset="77"/>
              <a:ea typeface="Calibri" panose="020F0502020204030204" pitchFamily="34" charset="0"/>
              <a:cs typeface="Times New Roman" panose="02020603050405020304" pitchFamily="18" charset="0"/>
            </a:endParaRPr>
          </a:p>
          <a:p>
            <a:pPr marL="0" marR="0" algn="l">
              <a:spcBef>
                <a:spcPts val="0"/>
              </a:spcBef>
              <a:spcAft>
                <a:spcPts val="0"/>
              </a:spcAft>
            </a:pPr>
            <a:endParaRPr lang="en-US" sz="2000" b="1" dirty="0">
              <a:solidFill>
                <a:schemeClr val="bg1"/>
              </a:solidFill>
              <a:latin typeface="Goudy Old Style" panose="02020502050305020303" pitchFamily="18" charset="77"/>
              <a:ea typeface="Calibri" panose="020F0502020204030204" pitchFamily="34" charset="0"/>
              <a:cs typeface="Times New Roman" panose="02020603050405020304" pitchFamily="18" charset="0"/>
            </a:endParaRPr>
          </a:p>
          <a:p>
            <a:pPr marL="0" marR="0" algn="l">
              <a:spcBef>
                <a:spcPts val="0"/>
              </a:spcBef>
              <a:spcAft>
                <a:spcPts val="0"/>
              </a:spcAft>
            </a:pPr>
            <a:endParaRPr lang="en-US" sz="2000" b="1" dirty="0">
              <a:solidFill>
                <a:schemeClr val="bg1"/>
              </a:solidFill>
              <a:latin typeface="Goudy Old Style" panose="02020502050305020303" pitchFamily="18" charset="77"/>
              <a:ea typeface="Calibri" panose="020F0502020204030204" pitchFamily="34" charset="0"/>
              <a:cs typeface="Times New Roman" panose="02020603050405020304" pitchFamily="18" charset="0"/>
            </a:endParaRPr>
          </a:p>
          <a:p>
            <a:pPr marL="0" marR="0" algn="l">
              <a:spcBef>
                <a:spcPts val="0"/>
              </a:spcBef>
              <a:spcAft>
                <a:spcPts val="0"/>
              </a:spcAft>
            </a:pPr>
            <a:endParaRPr lang="en-US" sz="2000" b="1" dirty="0">
              <a:solidFill>
                <a:schemeClr val="bg1"/>
              </a:solidFill>
              <a:latin typeface="Goudy Old Style" panose="02020502050305020303" pitchFamily="18" charset="77"/>
              <a:ea typeface="Calibri" panose="020F0502020204030204" pitchFamily="34" charset="0"/>
              <a:cs typeface="Times New Roman" panose="02020603050405020304" pitchFamily="18" charset="0"/>
            </a:endParaRPr>
          </a:p>
          <a:p>
            <a:pPr marL="0" marR="0" algn="l">
              <a:spcBef>
                <a:spcPts val="0"/>
              </a:spcBef>
              <a:spcAft>
                <a:spcPts val="0"/>
              </a:spcAft>
            </a:pPr>
            <a:endParaRPr lang="en-US" sz="2000" b="1" dirty="0">
              <a:solidFill>
                <a:schemeClr val="bg1"/>
              </a:solidFill>
              <a:latin typeface="Goudy Old Style" panose="02020502050305020303" pitchFamily="18" charset="77"/>
              <a:ea typeface="Calibri" panose="020F0502020204030204" pitchFamily="34" charset="0"/>
              <a:cs typeface="Times New Roman" panose="02020603050405020304" pitchFamily="18" charset="0"/>
            </a:endParaRPr>
          </a:p>
          <a:p>
            <a:pPr marL="0" marR="0" algn="l">
              <a:spcBef>
                <a:spcPts val="0"/>
              </a:spcBef>
              <a:spcAft>
                <a:spcPts val="0"/>
              </a:spcAft>
            </a:pPr>
            <a:endParaRPr lang="en-US" sz="2000" b="1" dirty="0">
              <a:solidFill>
                <a:schemeClr val="bg1"/>
              </a:solidFill>
              <a:latin typeface="Goudy Old Style" panose="02020502050305020303" pitchFamily="18" charset="77"/>
              <a:ea typeface="Calibri" panose="020F0502020204030204" pitchFamily="34" charset="0"/>
              <a:cs typeface="Times New Roman" panose="02020603050405020304" pitchFamily="18" charset="0"/>
            </a:endParaRPr>
          </a:p>
          <a:p>
            <a:pPr marL="0" marR="0" algn="l">
              <a:spcBef>
                <a:spcPts val="0"/>
              </a:spcBef>
              <a:spcAft>
                <a:spcPts val="0"/>
              </a:spcAft>
            </a:pPr>
            <a:endParaRPr lang="en-US" sz="2000" b="1" dirty="0">
              <a:solidFill>
                <a:schemeClr val="bg1"/>
              </a:solidFill>
              <a:latin typeface="Goudy Old Style" panose="02020502050305020303" pitchFamily="18" charset="77"/>
              <a:ea typeface="Calibri" panose="020F0502020204030204" pitchFamily="34" charset="0"/>
              <a:cs typeface="Times New Roman" panose="02020603050405020304" pitchFamily="18" charset="0"/>
            </a:endParaRPr>
          </a:p>
          <a:p>
            <a:pPr marL="0" marR="0" algn="l">
              <a:spcBef>
                <a:spcPts val="0"/>
              </a:spcBef>
              <a:spcAft>
                <a:spcPts val="0"/>
              </a:spcAft>
            </a:pPr>
            <a:endParaRPr lang="en-US" sz="2000" b="1" dirty="0">
              <a:solidFill>
                <a:schemeClr val="bg1"/>
              </a:solidFill>
              <a:latin typeface="Goudy Old Style" panose="02020502050305020303" pitchFamily="18" charset="77"/>
              <a:ea typeface="Calibri" panose="020F0502020204030204" pitchFamily="34" charset="0"/>
              <a:cs typeface="Times New Roman" panose="02020603050405020304" pitchFamily="18" charset="0"/>
            </a:endParaRPr>
          </a:p>
          <a:p>
            <a:pPr marL="0" marR="0" algn="l">
              <a:spcBef>
                <a:spcPts val="0"/>
              </a:spcBef>
              <a:spcAft>
                <a:spcPts val="0"/>
              </a:spcAft>
            </a:pPr>
            <a:endParaRPr lang="en-US" sz="2000" b="1" dirty="0">
              <a:solidFill>
                <a:schemeClr val="bg1"/>
              </a:solidFill>
              <a:latin typeface="Goudy Old Style" panose="02020502050305020303" pitchFamily="18" charset="77"/>
              <a:ea typeface="Calibri" panose="020F0502020204030204" pitchFamily="34" charset="0"/>
              <a:cs typeface="Times New Roman" panose="02020603050405020304" pitchFamily="18" charset="0"/>
            </a:endParaRPr>
          </a:p>
          <a:p>
            <a:pPr marL="0" marR="0" algn="l">
              <a:spcBef>
                <a:spcPts val="0"/>
              </a:spcBef>
              <a:spcAft>
                <a:spcPts val="0"/>
              </a:spcAft>
            </a:pPr>
            <a:endParaRPr lang="en-US" sz="2000" b="1" dirty="0">
              <a:solidFill>
                <a:schemeClr val="bg1"/>
              </a:solidFill>
              <a:latin typeface="Goudy Old Style" panose="02020502050305020303" pitchFamily="18" charset="77"/>
              <a:ea typeface="Calibri" panose="020F0502020204030204" pitchFamily="34" charset="0"/>
              <a:cs typeface="Times New Roman" panose="02020603050405020304" pitchFamily="18" charset="0"/>
            </a:endParaRPr>
          </a:p>
          <a:p>
            <a:pPr marL="0" marR="0" algn="l">
              <a:spcBef>
                <a:spcPts val="0"/>
              </a:spcBef>
              <a:spcAft>
                <a:spcPts val="0"/>
              </a:spcAft>
            </a:pPr>
            <a:endParaRPr lang="en-US" sz="2000" b="1" dirty="0">
              <a:solidFill>
                <a:schemeClr val="bg1"/>
              </a:solidFill>
              <a:latin typeface="Goudy Old Style" panose="02020502050305020303" pitchFamily="18" charset="77"/>
              <a:ea typeface="Calibri" panose="020F0502020204030204" pitchFamily="34" charset="0"/>
              <a:cs typeface="Times New Roman" panose="02020603050405020304" pitchFamily="18" charset="0"/>
            </a:endParaRPr>
          </a:p>
          <a:p>
            <a:pPr marL="0" marR="0" algn="l">
              <a:spcBef>
                <a:spcPts val="0"/>
              </a:spcBef>
              <a:spcAft>
                <a:spcPts val="0"/>
              </a:spcAft>
            </a:pPr>
            <a:r>
              <a:rPr lang="en-US" sz="2000" b="1" dirty="0">
                <a:solidFill>
                  <a:schemeClr val="bg1"/>
                </a:solidFill>
                <a:latin typeface="Goudy Old Style" panose="02020502050305020303" pitchFamily="18" charset="77"/>
                <a:ea typeface="Calibri" panose="020F0502020204030204" pitchFamily="34" charset="0"/>
                <a:cs typeface="Times New Roman" panose="02020603050405020304" pitchFamily="18" charset="0"/>
              </a:rPr>
              <a:t>“The end of the world” state of affairs and ultimate questions</a:t>
            </a:r>
          </a:p>
          <a:p>
            <a:pPr marL="0" marR="0" algn="l">
              <a:spcBef>
                <a:spcPts val="0"/>
              </a:spcBef>
              <a:spcAft>
                <a:spcPts val="0"/>
              </a:spcAft>
            </a:pPr>
            <a:r>
              <a:rPr lang="en-US" sz="2000" b="1" dirty="0">
                <a:solidFill>
                  <a:schemeClr val="bg1"/>
                </a:solidFill>
                <a:latin typeface="Goudy Old Style" panose="02020502050305020303" pitchFamily="18" charset="77"/>
                <a:ea typeface="Calibri" panose="020F0502020204030204" pitchFamily="34" charset="0"/>
                <a:cs typeface="Times New Roman" panose="02020603050405020304" pitchFamily="18" charset="0"/>
              </a:rPr>
              <a:t>Lewis’s role in the RAF and what he learned that influenced his writings</a:t>
            </a:r>
          </a:p>
          <a:p>
            <a:pPr marL="0" marR="0" algn="l">
              <a:spcBef>
                <a:spcPts val="0"/>
              </a:spcBef>
              <a:spcAft>
                <a:spcPts val="0"/>
              </a:spcAft>
            </a:pPr>
            <a:r>
              <a:rPr lang="en-US" sz="2000" i="1" dirty="0">
                <a:solidFill>
                  <a:schemeClr val="bg1"/>
                </a:solidFill>
                <a:effectLst/>
                <a:latin typeface="Goudy Old Style" panose="02020502050305020303" pitchFamily="18" charset="77"/>
              </a:rPr>
              <a:t>Lewis wrote to a friend that his first talk was “a complete failure,” taking comfort in the fact that “God used an ass to convert the prophet.” Lewis learned from his initial failures as a speaker. Reminded that the RAF chaplains were “probing life in the raw and trying to do something about it,” he began choosing more down-to-earth and personal topics.</a:t>
            </a:r>
            <a:endParaRPr lang="en-US" sz="2000" b="1" i="1" dirty="0">
              <a:solidFill>
                <a:schemeClr val="bg1"/>
              </a:solidFill>
              <a:latin typeface="Goudy Old Style" panose="02020502050305020303" pitchFamily="18" charset="77"/>
              <a:ea typeface="Calibri" panose="020F0502020204030204" pitchFamily="34" charset="0"/>
              <a:cs typeface="Times New Roman" panose="02020603050405020304" pitchFamily="18"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0"/>
            <a:ext cx="2022441" cy="6835139"/>
          </a:xfrm>
          <a:prstGeom prst="rect">
            <a:avLst/>
          </a:prstGeom>
        </p:spPr>
      </p:pic>
      <p:pic>
        <p:nvPicPr>
          <p:cNvPr id="5" name="Picture 4">
            <a:extLst>
              <a:ext uri="{FF2B5EF4-FFF2-40B4-BE49-F238E27FC236}">
                <a16:creationId xmlns:a16="http://schemas.microsoft.com/office/drawing/2014/main" id="{5FE758A7-16F9-6527-57AD-0D97F1ADC86F}"/>
              </a:ext>
            </a:extLst>
          </p:cNvPr>
          <p:cNvPicPr>
            <a:picLocks noChangeAspect="1"/>
          </p:cNvPicPr>
          <p:nvPr/>
        </p:nvPicPr>
        <p:blipFill>
          <a:blip r:embed="rId3"/>
          <a:stretch>
            <a:fillRect/>
          </a:stretch>
        </p:blipFill>
        <p:spPr>
          <a:xfrm>
            <a:off x="2207172" y="499730"/>
            <a:ext cx="3687790" cy="2496390"/>
          </a:xfrm>
          <a:prstGeom prst="rect">
            <a:avLst/>
          </a:prstGeom>
        </p:spPr>
      </p:pic>
      <p:pic>
        <p:nvPicPr>
          <p:cNvPr id="11" name="Picture 10">
            <a:extLst>
              <a:ext uri="{FF2B5EF4-FFF2-40B4-BE49-F238E27FC236}">
                <a16:creationId xmlns:a16="http://schemas.microsoft.com/office/drawing/2014/main" id="{6291ABEC-374C-6A6A-C741-89C14CCD8510}"/>
              </a:ext>
            </a:extLst>
          </p:cNvPr>
          <p:cNvPicPr>
            <a:picLocks noChangeAspect="1"/>
          </p:cNvPicPr>
          <p:nvPr/>
        </p:nvPicPr>
        <p:blipFill>
          <a:blip r:embed="rId4"/>
          <a:stretch>
            <a:fillRect/>
          </a:stretch>
        </p:blipFill>
        <p:spPr>
          <a:xfrm>
            <a:off x="6737464" y="574972"/>
            <a:ext cx="3687789" cy="2421148"/>
          </a:xfrm>
          <a:prstGeom prst="rect">
            <a:avLst/>
          </a:prstGeom>
        </p:spPr>
      </p:pic>
      <p:pic>
        <p:nvPicPr>
          <p:cNvPr id="7" name="Picture 6" descr="A group of men in military uniforms&#10;&#10;Description automatically generated with medium confidence">
            <a:extLst>
              <a:ext uri="{FF2B5EF4-FFF2-40B4-BE49-F238E27FC236}">
                <a16:creationId xmlns:a16="http://schemas.microsoft.com/office/drawing/2014/main" id="{913B354F-AC3B-8636-E44F-E9A88158E8DD}"/>
              </a:ext>
            </a:extLst>
          </p:cNvPr>
          <p:cNvPicPr>
            <a:picLocks noChangeAspect="1"/>
          </p:cNvPicPr>
          <p:nvPr/>
        </p:nvPicPr>
        <p:blipFill>
          <a:blip r:embed="rId5"/>
          <a:stretch>
            <a:fillRect/>
          </a:stretch>
        </p:blipFill>
        <p:spPr>
          <a:xfrm>
            <a:off x="5358809" y="5018567"/>
            <a:ext cx="2636875" cy="1705828"/>
          </a:xfrm>
          <a:prstGeom prst="rect">
            <a:avLst/>
          </a:prstGeom>
        </p:spPr>
      </p:pic>
    </p:spTree>
    <p:extLst>
      <p:ext uri="{BB962C8B-B14F-4D97-AF65-F5344CB8AC3E}">
        <p14:creationId xmlns:p14="http://schemas.microsoft.com/office/powerpoint/2010/main" val="1441862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734437" y="0"/>
            <a:ext cx="9457561" cy="6719777"/>
          </a:xfrm>
        </p:spPr>
        <p:txBody>
          <a:bodyPr>
            <a:normAutofit lnSpcReduction="10000"/>
          </a:bodyPr>
          <a:lstStyle/>
          <a:p>
            <a:pPr algn="l">
              <a:lnSpc>
                <a:spcPct val="120000"/>
              </a:lnSpc>
              <a:spcBef>
                <a:spcPts val="0"/>
              </a:spcBef>
            </a:pPr>
            <a:r>
              <a:rPr lang="en-US" sz="2200" b="1" dirty="0">
                <a:solidFill>
                  <a:schemeClr val="bg1"/>
                </a:solidFill>
                <a:latin typeface="Goudy Old Style" charset="0"/>
                <a:ea typeface="Goudy Old Style" charset="0"/>
                <a:cs typeface="Goudy Old Style" charset="0"/>
              </a:rPr>
              <a:t>Front matter:</a:t>
            </a:r>
          </a:p>
          <a:p>
            <a:pPr algn="l">
              <a:lnSpc>
                <a:spcPct val="120000"/>
              </a:lnSpc>
              <a:spcBef>
                <a:spcPts val="0"/>
              </a:spcBef>
            </a:pPr>
            <a:r>
              <a:rPr lang="en-US" sz="2200" b="1" dirty="0">
                <a:solidFill>
                  <a:schemeClr val="bg1"/>
                </a:solidFill>
                <a:latin typeface="Goudy Old Style" charset="0"/>
                <a:ea typeface="Goudy Old Style" charset="0"/>
                <a:cs typeface="Goudy Old Style" charset="0"/>
              </a:rPr>
              <a:t>--The title</a:t>
            </a:r>
          </a:p>
          <a:p>
            <a:pPr algn="l">
              <a:lnSpc>
                <a:spcPct val="120000"/>
              </a:lnSpc>
              <a:spcBef>
                <a:spcPts val="0"/>
              </a:spcBef>
            </a:pPr>
            <a:r>
              <a:rPr lang="en-US" sz="2200" dirty="0">
                <a:solidFill>
                  <a:schemeClr val="bg1"/>
                </a:solidFill>
                <a:effectLst/>
                <a:latin typeface="Goudy Old Style" charset="0"/>
              </a:rPr>
              <a:t>Originally published as a serial in the Anglican weekly periodical </a:t>
            </a:r>
            <a:r>
              <a:rPr lang="en-US" sz="2200" i="1" dirty="0">
                <a:solidFill>
                  <a:schemeClr val="bg1"/>
                </a:solidFill>
                <a:effectLst/>
                <a:latin typeface="Goudy Old Style" charset="0"/>
              </a:rPr>
              <a:t>The Guardian</a:t>
            </a:r>
            <a:r>
              <a:rPr lang="en-US" sz="2200" dirty="0">
                <a:solidFill>
                  <a:schemeClr val="bg1"/>
                </a:solidFill>
                <a:effectLst/>
                <a:latin typeface="Goudy Old Style" charset="0"/>
              </a:rPr>
              <a:t>, </a:t>
            </a:r>
            <a:r>
              <a:rPr lang="en-US" sz="2200" i="1" dirty="0">
                <a:solidFill>
                  <a:schemeClr val="bg1"/>
                </a:solidFill>
                <a:effectLst/>
                <a:latin typeface="Goudy Old Style" charset="0"/>
              </a:rPr>
              <a:t>The Great Divorce </a:t>
            </a:r>
            <a:r>
              <a:rPr lang="en-US" sz="2200" dirty="0">
                <a:solidFill>
                  <a:schemeClr val="bg1"/>
                </a:solidFill>
                <a:effectLst/>
                <a:latin typeface="Goudy Old Style" charset="0"/>
              </a:rPr>
              <a:t>was originally entitled </a:t>
            </a:r>
            <a:r>
              <a:rPr lang="en-US" sz="2200" i="1" dirty="0">
                <a:solidFill>
                  <a:schemeClr val="bg1"/>
                </a:solidFill>
                <a:effectLst/>
                <a:latin typeface="Goudy Old Style" charset="0"/>
              </a:rPr>
              <a:t>Who Goes Home? A New Fantasy. The Great Divorce</a:t>
            </a:r>
            <a:r>
              <a:rPr lang="en-US" sz="2200" dirty="0">
                <a:solidFill>
                  <a:schemeClr val="bg1"/>
                </a:solidFill>
                <a:effectLst/>
                <a:latin typeface="Goudy Old Style" charset="0"/>
              </a:rPr>
              <a:t> comes from </a:t>
            </a:r>
            <a:r>
              <a:rPr lang="en-US" sz="2200" i="1" dirty="0">
                <a:solidFill>
                  <a:schemeClr val="bg1"/>
                </a:solidFill>
                <a:effectLst/>
                <a:latin typeface="Goudy Old Style" charset="0"/>
              </a:rPr>
              <a:t>The Marriage of Heaven and Hel</a:t>
            </a:r>
            <a:r>
              <a:rPr lang="en-US" sz="2200" dirty="0">
                <a:solidFill>
                  <a:schemeClr val="bg1"/>
                </a:solidFill>
                <a:effectLst/>
                <a:latin typeface="Goudy Old Style" charset="0"/>
              </a:rPr>
              <a:t>l</a:t>
            </a:r>
            <a:r>
              <a:rPr lang="en-US" sz="2200" dirty="0">
                <a:solidFill>
                  <a:schemeClr val="bg1"/>
                </a:solidFill>
                <a:latin typeface="Goudy Old Style" charset="0"/>
              </a:rPr>
              <a:t> by William </a:t>
            </a:r>
            <a:r>
              <a:rPr lang="en-US" sz="2200" dirty="0">
                <a:solidFill>
                  <a:schemeClr val="bg1"/>
                </a:solidFill>
                <a:effectLst/>
                <a:latin typeface="Goudy Old Style" charset="0"/>
              </a:rPr>
              <a:t>Blake (1757-1827). </a:t>
            </a:r>
          </a:p>
          <a:p>
            <a:pPr algn="l">
              <a:lnSpc>
                <a:spcPct val="120000"/>
              </a:lnSpc>
              <a:spcBef>
                <a:spcPts val="0"/>
              </a:spcBef>
            </a:pPr>
            <a:r>
              <a:rPr lang="en-US" sz="2200" dirty="0">
                <a:solidFill>
                  <a:schemeClr val="bg1"/>
                </a:solidFill>
                <a:latin typeface="Goudy Old Style" charset="0"/>
                <a:ea typeface="Goudy Old Style" charset="0"/>
                <a:cs typeface="Goudy Old Style" charset="0"/>
              </a:rPr>
              <a:t>--The frontispiece</a:t>
            </a:r>
          </a:p>
          <a:p>
            <a:pPr algn="l">
              <a:lnSpc>
                <a:spcPct val="120000"/>
              </a:lnSpc>
              <a:spcBef>
                <a:spcPts val="0"/>
              </a:spcBef>
            </a:pPr>
            <a:r>
              <a:rPr lang="en-US" sz="2200" i="1" dirty="0">
                <a:solidFill>
                  <a:schemeClr val="bg1"/>
                </a:solidFill>
                <a:latin typeface="Goudy Old Style" charset="0"/>
                <a:ea typeface="Goudy Old Style" charset="0"/>
                <a:cs typeface="Goudy Old Style" charset="0"/>
              </a:rPr>
              <a:t>The Great Divorce: A Dream</a:t>
            </a:r>
          </a:p>
          <a:p>
            <a:pPr algn="l">
              <a:lnSpc>
                <a:spcPct val="120000"/>
              </a:lnSpc>
              <a:spcBef>
                <a:spcPts val="0"/>
              </a:spcBef>
            </a:pPr>
            <a:r>
              <a:rPr lang="en-US" sz="2200" dirty="0">
                <a:solidFill>
                  <a:schemeClr val="bg1"/>
                </a:solidFill>
                <a:latin typeface="Goudy Old Style" charset="0"/>
                <a:ea typeface="Goudy Old Style" charset="0"/>
                <a:cs typeface="Goudy Old Style" charset="0"/>
              </a:rPr>
              <a:t>Quotation from George MacDonald</a:t>
            </a:r>
            <a:endParaRPr lang="en-US" sz="2200" i="1" dirty="0">
              <a:solidFill>
                <a:schemeClr val="bg1"/>
              </a:solidFill>
              <a:latin typeface="Goudy Old Style" charset="0"/>
              <a:ea typeface="Goudy Old Style" charset="0"/>
              <a:cs typeface="Goudy Old Style" charset="0"/>
            </a:endParaRPr>
          </a:p>
          <a:p>
            <a:pPr algn="l">
              <a:lnSpc>
                <a:spcPct val="120000"/>
              </a:lnSpc>
              <a:spcBef>
                <a:spcPts val="0"/>
              </a:spcBef>
            </a:pPr>
            <a:r>
              <a:rPr lang="en-US" sz="2200" b="0" i="1" dirty="0">
                <a:solidFill>
                  <a:schemeClr val="bg1"/>
                </a:solidFill>
                <a:effectLst/>
                <a:latin typeface="Goudy Old Style" panose="02020502050305020303" pitchFamily="18" charset="77"/>
              </a:rPr>
              <a:t>“No, there is no escape. There is no heaven with a little of hell in it - </a:t>
            </a:r>
            <a:r>
              <a:rPr lang="en-US" sz="2200" b="1" i="1" dirty="0">
                <a:solidFill>
                  <a:schemeClr val="bg1"/>
                </a:solidFill>
                <a:effectLst/>
                <a:latin typeface="Goudy Old Style" panose="02020502050305020303" pitchFamily="18" charset="77"/>
              </a:rPr>
              <a:t>no place to retain this or that of the devil in our hearts or our pockets.</a:t>
            </a:r>
            <a:r>
              <a:rPr lang="en-US" sz="2200" b="0" i="1" dirty="0">
                <a:solidFill>
                  <a:schemeClr val="bg1"/>
                </a:solidFill>
                <a:effectLst/>
                <a:latin typeface="Goudy Old Style" panose="02020502050305020303" pitchFamily="18" charset="77"/>
              </a:rPr>
              <a:t> </a:t>
            </a:r>
            <a:r>
              <a:rPr lang="en-US" sz="2200" b="1" i="1" dirty="0">
                <a:solidFill>
                  <a:schemeClr val="bg1"/>
                </a:solidFill>
                <a:effectLst/>
                <a:latin typeface="Goudy Old Style" panose="02020502050305020303" pitchFamily="18" charset="77"/>
              </a:rPr>
              <a:t>Out Satan must go, every hair and feather.</a:t>
            </a:r>
            <a:r>
              <a:rPr lang="en-US" sz="2200" b="0" i="1" dirty="0">
                <a:solidFill>
                  <a:schemeClr val="bg1"/>
                </a:solidFill>
                <a:effectLst/>
                <a:latin typeface="Goudy Old Style" panose="02020502050305020303" pitchFamily="18" charset="77"/>
              </a:rPr>
              <a:t>”</a:t>
            </a:r>
          </a:p>
          <a:p>
            <a:pPr algn="l">
              <a:lnSpc>
                <a:spcPct val="120000"/>
              </a:lnSpc>
              <a:spcBef>
                <a:spcPts val="0"/>
              </a:spcBef>
            </a:pPr>
            <a:endParaRPr lang="en-US" sz="2200" b="1" dirty="0">
              <a:solidFill>
                <a:schemeClr val="bg1"/>
              </a:solidFill>
              <a:latin typeface="Goudy Old Style" panose="02020502050305020303" pitchFamily="18" charset="77"/>
            </a:endParaRPr>
          </a:p>
          <a:p>
            <a:pPr algn="l">
              <a:lnSpc>
                <a:spcPct val="120000"/>
              </a:lnSpc>
              <a:spcBef>
                <a:spcPts val="0"/>
              </a:spcBef>
            </a:pPr>
            <a:r>
              <a:rPr lang="en-US" sz="2200" b="1" dirty="0">
                <a:solidFill>
                  <a:schemeClr val="bg1"/>
                </a:solidFill>
                <a:effectLst/>
                <a:latin typeface="Goudy Old Style" panose="02020502050305020303" pitchFamily="18" charset="77"/>
              </a:rPr>
              <a:t>Influences on Lewis’s writing</a:t>
            </a:r>
          </a:p>
          <a:p>
            <a:pPr algn="l">
              <a:lnSpc>
                <a:spcPct val="120000"/>
              </a:lnSpc>
              <a:spcBef>
                <a:spcPts val="0"/>
              </a:spcBef>
            </a:pPr>
            <a:r>
              <a:rPr lang="en-US" sz="2000" dirty="0">
                <a:solidFill>
                  <a:schemeClr val="bg1"/>
                </a:solidFill>
                <a:effectLst/>
                <a:latin typeface="Goudy Old Style" panose="02020502050305020303" pitchFamily="18" charset="77"/>
              </a:rPr>
              <a:t>During this </a:t>
            </a:r>
            <a:r>
              <a:rPr lang="en-US" sz="2000" dirty="0">
                <a:solidFill>
                  <a:schemeClr val="bg1"/>
                </a:solidFill>
                <a:latin typeface="Goudy Old Style" panose="02020502050305020303" pitchFamily="18" charset="77"/>
              </a:rPr>
              <a:t>wartime period, Lewis gives his lectures on Milton and </a:t>
            </a:r>
            <a:r>
              <a:rPr lang="en-US" sz="2000" i="1" dirty="0">
                <a:solidFill>
                  <a:schemeClr val="bg1"/>
                </a:solidFill>
                <a:latin typeface="Goudy Old Style" panose="02020502050305020303" pitchFamily="18" charset="77"/>
              </a:rPr>
              <a:t>Paradise Lost </a:t>
            </a:r>
            <a:r>
              <a:rPr lang="en-US" sz="2000" dirty="0">
                <a:solidFill>
                  <a:schemeClr val="bg1"/>
                </a:solidFill>
                <a:latin typeface="Goudy Old Style" panose="02020502050305020303" pitchFamily="18" charset="77"/>
              </a:rPr>
              <a:t>in Wales, and publishes </a:t>
            </a:r>
            <a:r>
              <a:rPr lang="en-US" sz="2000" i="1" dirty="0">
                <a:solidFill>
                  <a:schemeClr val="bg1"/>
                </a:solidFill>
                <a:latin typeface="Goudy Old Style" panose="02020502050305020303" pitchFamily="18" charset="77"/>
              </a:rPr>
              <a:t>A Preface to Paradise Lost, </a:t>
            </a:r>
            <a:r>
              <a:rPr lang="en-US" sz="2000" dirty="0">
                <a:solidFill>
                  <a:schemeClr val="bg1"/>
                </a:solidFill>
                <a:latin typeface="Goudy Old Style" panose="02020502050305020303" pitchFamily="18" charset="77"/>
              </a:rPr>
              <a:t>in addition to publishing </a:t>
            </a:r>
            <a:r>
              <a:rPr lang="en-US" sz="2000" i="1" dirty="0">
                <a:solidFill>
                  <a:schemeClr val="bg1"/>
                </a:solidFill>
                <a:latin typeface="Goudy Old Style" panose="02020502050305020303" pitchFamily="18" charset="77"/>
              </a:rPr>
              <a:t>The Screwtape Letters</a:t>
            </a:r>
            <a:r>
              <a:rPr lang="en-US" sz="2600" b="1" i="1" dirty="0">
                <a:solidFill>
                  <a:schemeClr val="bg1"/>
                </a:solidFill>
                <a:latin typeface="Goudy Old Style" panose="02020502050305020303" pitchFamily="18" charset="77"/>
              </a:rPr>
              <a:t>.</a:t>
            </a:r>
          </a:p>
          <a:p>
            <a:pPr algn="l">
              <a:lnSpc>
                <a:spcPct val="120000"/>
              </a:lnSpc>
              <a:spcBef>
                <a:spcPts val="0"/>
              </a:spcBef>
            </a:pPr>
            <a:r>
              <a:rPr lang="en-US" sz="2000" dirty="0">
                <a:solidFill>
                  <a:schemeClr val="bg1"/>
                </a:solidFill>
                <a:effectLst/>
                <a:latin typeface="Goudy Old Style" panose="02020502050305020303" pitchFamily="18" charset="77"/>
              </a:rPr>
              <a:t>Charles Williams, Dorothy Sayers, and Lewis were in frequent dialog and writing about Dante’s </a:t>
            </a:r>
            <a:r>
              <a:rPr lang="en-US" sz="2000" i="1" dirty="0">
                <a:solidFill>
                  <a:schemeClr val="bg1"/>
                </a:solidFill>
                <a:effectLst/>
                <a:latin typeface="Goudy Old Style" panose="02020502050305020303" pitchFamily="18" charset="77"/>
              </a:rPr>
              <a:t>The Divine Comedy</a:t>
            </a:r>
            <a:r>
              <a:rPr lang="en-US" sz="2000" dirty="0">
                <a:solidFill>
                  <a:schemeClr val="bg1"/>
                </a:solidFill>
                <a:effectLst/>
                <a:latin typeface="Goudy Old Style" panose="02020502050305020303" pitchFamily="18" charset="77"/>
              </a:rPr>
              <a:t> throughout 1944, with Williams publishing </a:t>
            </a:r>
            <a:r>
              <a:rPr lang="en-US" sz="2000" i="1" dirty="0">
                <a:solidFill>
                  <a:schemeClr val="bg1"/>
                </a:solidFill>
                <a:effectLst/>
                <a:latin typeface="Goudy Old Style" panose="02020502050305020303" pitchFamily="18" charset="77"/>
              </a:rPr>
              <a:t>The Figure of Beatrice, </a:t>
            </a:r>
            <a:r>
              <a:rPr lang="en-US" sz="2000" dirty="0">
                <a:solidFill>
                  <a:schemeClr val="bg1"/>
                </a:solidFill>
                <a:effectLst/>
                <a:latin typeface="Goudy Old Style" panose="02020502050305020303" pitchFamily="18" charset="77"/>
              </a:rPr>
              <a:t>Lewis publishing </a:t>
            </a:r>
            <a:r>
              <a:rPr lang="en-US" sz="2000" i="1" dirty="0">
                <a:solidFill>
                  <a:schemeClr val="bg1"/>
                </a:solidFill>
                <a:effectLst/>
                <a:latin typeface="Goudy Old Style" panose="02020502050305020303" pitchFamily="18" charset="77"/>
              </a:rPr>
              <a:t>The Great Divorce, </a:t>
            </a:r>
            <a:r>
              <a:rPr lang="en-US" sz="2000" dirty="0">
                <a:solidFill>
                  <a:schemeClr val="bg1"/>
                </a:solidFill>
                <a:effectLst/>
                <a:latin typeface="Goudy Old Style" panose="02020502050305020303" pitchFamily="18" charset="77"/>
              </a:rPr>
              <a:t>and Sayers moving towards translating Dante’s work.</a:t>
            </a:r>
            <a:endParaRPr lang="en-US" sz="2000" i="1"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369461" y="0"/>
            <a:ext cx="1900773" cy="3783724"/>
          </a:xfrm>
          <a:prstGeom prst="rect">
            <a:avLst/>
          </a:prstGeom>
        </p:spPr>
      </p:pic>
      <p:pic>
        <p:nvPicPr>
          <p:cNvPr id="7" name="Picture 6">
            <a:extLst>
              <a:ext uri="{FF2B5EF4-FFF2-40B4-BE49-F238E27FC236}">
                <a16:creationId xmlns:a16="http://schemas.microsoft.com/office/drawing/2014/main" id="{FBC10C2E-300E-E966-5B08-07B84AD86F8A}"/>
              </a:ext>
            </a:extLst>
          </p:cNvPr>
          <p:cNvPicPr>
            <a:picLocks noChangeAspect="1"/>
          </p:cNvPicPr>
          <p:nvPr/>
        </p:nvPicPr>
        <p:blipFill>
          <a:blip r:embed="rId3"/>
          <a:stretch>
            <a:fillRect/>
          </a:stretch>
        </p:blipFill>
        <p:spPr>
          <a:xfrm>
            <a:off x="184732" y="3921947"/>
            <a:ext cx="2323120" cy="2797829"/>
          </a:xfrm>
          <a:prstGeom prst="rect">
            <a:avLst/>
          </a:prstGeom>
        </p:spPr>
      </p:pic>
    </p:spTree>
    <p:extLst>
      <p:ext uri="{BB962C8B-B14F-4D97-AF65-F5344CB8AC3E}">
        <p14:creationId xmlns:p14="http://schemas.microsoft.com/office/powerpoint/2010/main" val="3179184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064775" y="0"/>
            <a:ext cx="10127223" cy="6719777"/>
          </a:xfrm>
        </p:spPr>
        <p:txBody>
          <a:bodyPr>
            <a:noAutofit/>
          </a:bodyPr>
          <a:lstStyle/>
          <a:p>
            <a:pPr algn="l"/>
            <a:r>
              <a:rPr lang="en-US" sz="2000" b="1" i="0" dirty="0">
                <a:solidFill>
                  <a:schemeClr val="bg1"/>
                </a:solidFill>
                <a:effectLst/>
                <a:latin typeface="Goudy Old Style" panose="02020502050305020303" pitchFamily="18" charset="77"/>
              </a:rPr>
              <a:t>THE PREFACE</a:t>
            </a:r>
          </a:p>
          <a:p>
            <a:pPr algn="l"/>
            <a:r>
              <a:rPr lang="en-US" sz="2000" b="0" i="0" dirty="0">
                <a:solidFill>
                  <a:schemeClr val="bg1"/>
                </a:solidFill>
                <a:effectLst/>
                <a:latin typeface="Goudy Old Style" panose="02020502050305020303" pitchFamily="18" charset="77"/>
              </a:rPr>
              <a:t>“BLAKE WROTE “The Marriage of Heaven and Hell.” If I have written of their Divorce, this is not because I think myself a fit antagonist for so great a genius, nor even because I feel at all sure that I know what he meant. But in some sense or other the attempt to make that marriage is perennial. The attempt is based on the belief that reality never presents us with an absolutely unavoidable "either-or"; that, granted skill and patience and (above all) time enough, some way of embracing both alternatives can always be found; that mere development or adjustment or refinement will somehow turn evil into good without our being called on for a final and total rejection of anything we should like to retain.</a:t>
            </a:r>
          </a:p>
          <a:p>
            <a:pPr algn="l"/>
            <a:r>
              <a:rPr lang="en-US" sz="2000" b="0" i="0" dirty="0">
                <a:solidFill>
                  <a:schemeClr val="bg1"/>
                </a:solidFill>
                <a:effectLst/>
                <a:latin typeface="Goudy Old Style" panose="02020502050305020303" pitchFamily="18" charset="77"/>
              </a:rPr>
              <a:t>“This belief I take to be a disastrous error. You cannot take all luggage with you on all journeys; on one journey even your right hand and your right eye may be among the things you have to leave behind. We are not living in a world where all roads are radii of a circle and where all, if followed long enough, will therefore draw gradually nearer and finally meet at the </a:t>
            </a:r>
            <a:r>
              <a:rPr lang="en-US" sz="2000" b="0" i="0" dirty="0" err="1">
                <a:solidFill>
                  <a:schemeClr val="bg1"/>
                </a:solidFill>
                <a:effectLst/>
                <a:latin typeface="Goudy Old Style" panose="02020502050305020303" pitchFamily="18" charset="77"/>
              </a:rPr>
              <a:t>centre</a:t>
            </a:r>
            <a:r>
              <a:rPr lang="en-US" sz="2000" b="0" i="0" dirty="0">
                <a:solidFill>
                  <a:schemeClr val="bg1"/>
                </a:solidFill>
                <a:effectLst/>
                <a:latin typeface="Goudy Old Style" panose="02020502050305020303" pitchFamily="18" charset="77"/>
              </a:rPr>
              <a:t>: rather in a world where every road, after a few miles, forks into two, and each of those into two again, and at each fork you must make a decision. Even on the biological level life is not like a pool but like a tree. It does not move towards unity but away from it and the creatures grow further apart as they increase in perfection. Good, as it ripens, becomes continually more different not only from evil but from other good.”</a:t>
            </a:r>
          </a:p>
          <a:p>
            <a:pPr algn="l"/>
            <a:r>
              <a:rPr lang="en-US" sz="2000" dirty="0">
                <a:solidFill>
                  <a:schemeClr val="bg1"/>
                </a:solidFill>
                <a:latin typeface="Goudy Old Style" panose="02020502050305020303" pitchFamily="18" charset="77"/>
              </a:rPr>
              <a:t>“</a:t>
            </a:r>
            <a:r>
              <a:rPr lang="en-US" sz="2000" b="0" i="0" dirty="0">
                <a:solidFill>
                  <a:schemeClr val="bg1"/>
                </a:solidFill>
                <a:effectLst/>
                <a:latin typeface="Goudy Old Style" panose="02020502050305020303" pitchFamily="18" charset="77"/>
              </a:rPr>
              <a:t>I do not think that all who choose wrong roads perish; but their rescue consists in being put back on the right road. A wrong sum can be put right: but only by going back till you find the error and working it afresh from that point, never by simply going on. Evil can be undone, but it cannot "develop" into good. Time does not heal it. The spell must be unwound, bit by bit, "with backward</a:t>
            </a:r>
            <a:endParaRPr lang="en-US" sz="2000"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369462" y="0"/>
            <a:ext cx="1363098" cy="2797829"/>
          </a:xfrm>
          <a:prstGeom prst="rect">
            <a:avLst/>
          </a:prstGeom>
        </p:spPr>
      </p:pic>
      <p:pic>
        <p:nvPicPr>
          <p:cNvPr id="5" name="Picture 4">
            <a:extLst>
              <a:ext uri="{FF2B5EF4-FFF2-40B4-BE49-F238E27FC236}">
                <a16:creationId xmlns:a16="http://schemas.microsoft.com/office/drawing/2014/main" id="{7A9425AB-6EF1-6460-F0D3-41F6562F96BA}"/>
              </a:ext>
            </a:extLst>
          </p:cNvPr>
          <p:cNvPicPr>
            <a:picLocks noChangeAspect="1"/>
          </p:cNvPicPr>
          <p:nvPr/>
        </p:nvPicPr>
        <p:blipFill>
          <a:blip r:embed="rId3"/>
          <a:stretch>
            <a:fillRect/>
          </a:stretch>
        </p:blipFill>
        <p:spPr>
          <a:xfrm>
            <a:off x="184732" y="3429000"/>
            <a:ext cx="1695312" cy="3290776"/>
          </a:xfrm>
          <a:prstGeom prst="rect">
            <a:avLst/>
          </a:prstGeom>
        </p:spPr>
      </p:pic>
    </p:spTree>
    <p:extLst>
      <p:ext uri="{BB962C8B-B14F-4D97-AF65-F5344CB8AC3E}">
        <p14:creationId xmlns:p14="http://schemas.microsoft.com/office/powerpoint/2010/main" val="2404751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16845</TotalTime>
  <Words>3342</Words>
  <Application>Microsoft Macintosh PowerPoint</Application>
  <PresentationFormat>Widescreen</PresentationFormat>
  <Paragraphs>161</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Goudy Old Style</vt:lpstr>
      <vt:lpstr>Merriweather</vt:lpstr>
      <vt:lpstr>Office Theme</vt:lpstr>
      <vt:lpstr>   September 28, 2022    St. Philip’s Church     The Rev’d Brian K. McGreevy, J.D., Facilitator</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380</cp:revision>
  <cp:lastPrinted>2019-01-09T18:18:00Z</cp:lastPrinted>
  <dcterms:created xsi:type="dcterms:W3CDTF">2018-09-19T14:45:23Z</dcterms:created>
  <dcterms:modified xsi:type="dcterms:W3CDTF">2022-09-28T18:38:35Z</dcterms:modified>
</cp:coreProperties>
</file>