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Lst>
  <p:notesMasterIdLst>
    <p:notesMasterId r:id="rId16"/>
  </p:notesMasterIdLst>
  <p:handoutMasterIdLst>
    <p:handoutMasterId r:id="rId17"/>
  </p:handoutMasterIdLst>
  <p:sldIdLst>
    <p:sldId id="374" r:id="rId2"/>
    <p:sldId id="454" r:id="rId3"/>
    <p:sldId id="455" r:id="rId4"/>
    <p:sldId id="474" r:id="rId5"/>
    <p:sldId id="459" r:id="rId6"/>
    <p:sldId id="465" r:id="rId7"/>
    <p:sldId id="470" r:id="rId8"/>
    <p:sldId id="473" r:id="rId9"/>
    <p:sldId id="476" r:id="rId10"/>
    <p:sldId id="477" r:id="rId11"/>
    <p:sldId id="468" r:id="rId12"/>
    <p:sldId id="475" r:id="rId13"/>
    <p:sldId id="478" r:id="rId14"/>
    <p:sldId id="47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165"/>
    <p:restoredTop sz="93267"/>
  </p:normalViewPr>
  <p:slideViewPr>
    <p:cSldViewPr snapToGrid="0" snapToObjects="1">
      <p:cViewPr varScale="1">
        <p:scale>
          <a:sx n="61" d="100"/>
          <a:sy n="61" d="100"/>
        </p:scale>
        <p:origin x="448"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F8A18E-11F6-0B43-9538-1A5FF0BFB7E2}" type="datetimeFigureOut">
              <a:rPr lang="en-US" smtClean="0"/>
              <a:t>10/26/22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8E960E-EBBF-E144-B1AA-5D8B42EAAF18}" type="slidenum">
              <a:rPr lang="en-US" smtClean="0"/>
              <a:t>‹#›</a:t>
            </a:fld>
            <a:endParaRPr lang="en-US"/>
          </a:p>
        </p:txBody>
      </p:sp>
    </p:spTree>
    <p:extLst>
      <p:ext uri="{BB962C8B-B14F-4D97-AF65-F5344CB8AC3E}">
        <p14:creationId xmlns:p14="http://schemas.microsoft.com/office/powerpoint/2010/main" val="5359791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34982F-7417-C84D-978A-9E619B3A7FE8}" type="datetimeFigureOut">
              <a:rPr lang="en-US" smtClean="0"/>
              <a:t>10/26/22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08B258-2DA5-0842-966B-786566679582}" type="slidenum">
              <a:rPr lang="en-US" smtClean="0"/>
              <a:t>‹#›</a:t>
            </a:fld>
            <a:endParaRPr lang="en-US"/>
          </a:p>
        </p:txBody>
      </p:sp>
    </p:spTree>
    <p:extLst>
      <p:ext uri="{BB962C8B-B14F-4D97-AF65-F5344CB8AC3E}">
        <p14:creationId xmlns:p14="http://schemas.microsoft.com/office/powerpoint/2010/main" val="897052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08B258-2DA5-0842-966B-786566679582}" type="slidenum">
              <a:rPr lang="en-US" smtClean="0"/>
              <a:t>4</a:t>
            </a:fld>
            <a:endParaRPr lang="en-US"/>
          </a:p>
        </p:txBody>
      </p:sp>
    </p:spTree>
    <p:extLst>
      <p:ext uri="{BB962C8B-B14F-4D97-AF65-F5344CB8AC3E}">
        <p14:creationId xmlns:p14="http://schemas.microsoft.com/office/powerpoint/2010/main" val="2884546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3C2D3B-70C1-F047-8A7B-CD45E78ABFF6}" type="datetimeFigureOut">
              <a:rPr lang="en-US" smtClean="0"/>
              <a:t>10/26/22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356155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10/26/22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805203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10/26/22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403335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10/26/22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665005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3C2D3B-70C1-F047-8A7B-CD45E78ABFF6}" type="datetimeFigureOut">
              <a:rPr lang="en-US" smtClean="0"/>
              <a:t>10/26/22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2029316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3C2D3B-70C1-F047-8A7B-CD45E78ABFF6}" type="datetimeFigureOut">
              <a:rPr lang="en-US" smtClean="0"/>
              <a:t>10/26/22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383890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3C2D3B-70C1-F047-8A7B-CD45E78ABFF6}" type="datetimeFigureOut">
              <a:rPr lang="en-US" smtClean="0"/>
              <a:t>10/26/22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999951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3C2D3B-70C1-F047-8A7B-CD45E78ABFF6}" type="datetimeFigureOut">
              <a:rPr lang="en-US" smtClean="0"/>
              <a:t>10/26/22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2118213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3C2D3B-70C1-F047-8A7B-CD45E78ABFF6}" type="datetimeFigureOut">
              <a:rPr lang="en-US" smtClean="0"/>
              <a:t>10/26/22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975592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3C2D3B-70C1-F047-8A7B-CD45E78ABFF6}" type="datetimeFigureOut">
              <a:rPr lang="en-US" smtClean="0"/>
              <a:t>10/26/22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537287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3C2D3B-70C1-F047-8A7B-CD45E78ABFF6}" type="datetimeFigureOut">
              <a:rPr lang="en-US" smtClean="0"/>
              <a:t>10/26/22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822583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3C2D3B-70C1-F047-8A7B-CD45E78ABFF6}" type="datetimeFigureOut">
              <a:rPr lang="en-US" smtClean="0"/>
              <a:t>10/26/22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2C9BBE-FCB1-724B-B049-1B0FD804977A}" type="slidenum">
              <a:rPr lang="en-US" smtClean="0"/>
              <a:t>‹#›</a:t>
            </a:fld>
            <a:endParaRPr lang="en-US"/>
          </a:p>
        </p:txBody>
      </p:sp>
    </p:spTree>
    <p:extLst>
      <p:ext uri="{BB962C8B-B14F-4D97-AF65-F5344CB8AC3E}">
        <p14:creationId xmlns:p14="http://schemas.microsoft.com/office/powerpoint/2010/main" val="466580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www.goodreads.com/work/quotes/1215780"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2875" y="0"/>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October 26, 2022</a:t>
            </a:r>
            <a:br>
              <a:rPr lang="en-US" sz="2400" b="1" i="1" dirty="0">
                <a:solidFill>
                  <a:schemeClr val="bg1"/>
                </a:solidFill>
                <a:latin typeface="Goudy Old Style" charset="0"/>
                <a:ea typeface="Goudy Old Style" charset="0"/>
                <a:cs typeface="Goudy Old Style" charset="0"/>
              </a:rPr>
            </a:br>
            <a:r>
              <a:rPr lang="en-US" sz="2400" b="1" i="1" dirty="0">
                <a:solidFill>
                  <a:schemeClr val="bg1"/>
                </a:solidFill>
                <a:latin typeface="Goudy Old Style" charset="0"/>
                <a:ea typeface="Goudy Old Style" charset="0"/>
                <a:cs typeface="Goudy Old Style" charset="0"/>
              </a:rPr>
              <a:t>			St. Philip’s Church </a:t>
            </a:r>
            <a:br>
              <a:rPr lang="en-US" sz="2400" b="1" i="1" dirty="0">
                <a:solidFill>
                  <a:schemeClr val="bg1"/>
                </a:solidFill>
                <a:latin typeface="Goudy Old Style" charset="0"/>
                <a:ea typeface="Goudy Old Style" charset="0"/>
                <a:cs typeface="Goudy Old Style" charset="0"/>
              </a:rPr>
            </a:br>
            <a:r>
              <a:rPr lang="en-US" sz="2400" b="1" i="1" dirty="0">
                <a:solidFill>
                  <a:schemeClr val="bg1"/>
                </a:solidFill>
                <a:latin typeface="Goudy Old Style" charset="0"/>
                <a:ea typeface="Goudy Old Style" charset="0"/>
                <a:cs typeface="Goudy Old Style" charset="0"/>
              </a:rPr>
              <a:t>			The </a:t>
            </a:r>
            <a:r>
              <a:rPr lang="en-US" sz="2400" b="1" i="1" dirty="0" err="1">
                <a:solidFill>
                  <a:schemeClr val="bg1"/>
                </a:solidFill>
                <a:latin typeface="Goudy Old Style" charset="0"/>
                <a:ea typeface="Goudy Old Style" charset="0"/>
                <a:cs typeface="Goudy Old Style" charset="0"/>
              </a:rPr>
              <a:t>Rev’d</a:t>
            </a:r>
            <a:r>
              <a:rPr lang="en-US" sz="2400" b="1" i="1" dirty="0">
                <a:solidFill>
                  <a:schemeClr val="bg1"/>
                </a:solidFill>
                <a:latin typeface="Goudy Old Style" charset="0"/>
                <a:ea typeface="Goudy Old Style" charset="0"/>
                <a:cs typeface="Goudy Old Style" charset="0"/>
              </a:rPr>
              <a:t> Brian K. McGreevy, J.D., Facilitator</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2877311" y="1986455"/>
            <a:ext cx="9314688" cy="3271345"/>
          </a:xfrm>
        </p:spPr>
        <p:txBody>
          <a:bodyPr>
            <a:normAutofit/>
          </a:bodyPr>
          <a:lstStyle/>
          <a:p>
            <a:endParaRPr lang="en-US" dirty="0">
              <a:latin typeface="Goudy Old Style" charset="0"/>
              <a:ea typeface="Goudy Old Style" charset="0"/>
              <a:cs typeface="Goudy Old Style" charset="0"/>
            </a:endParaRPr>
          </a:p>
          <a:p>
            <a:r>
              <a:rPr lang="en-US" sz="4800" b="1" i="1" dirty="0">
                <a:solidFill>
                  <a:schemeClr val="bg1"/>
                </a:solidFill>
                <a:latin typeface="Goudy Old Style" panose="02020502050305020303" pitchFamily="18" charset="77"/>
                <a:ea typeface="Arial" charset="0"/>
                <a:cs typeface="Arial" charset="0"/>
              </a:rPr>
              <a:t>The Great Divorce:</a:t>
            </a:r>
          </a:p>
          <a:p>
            <a:r>
              <a:rPr lang="en-US" sz="4400" b="1" dirty="0">
                <a:solidFill>
                  <a:schemeClr val="bg1"/>
                </a:solidFill>
                <a:latin typeface="Goudy Old Style" panose="02020502050305020303" pitchFamily="18" charset="77"/>
                <a:ea typeface="Arial" charset="0"/>
                <a:cs typeface="Arial" charset="0"/>
              </a:rPr>
              <a:t>C.S. Lewis on God’s Truth</a:t>
            </a:r>
          </a:p>
          <a:p>
            <a:r>
              <a:rPr lang="en-US" sz="4400" b="1" dirty="0">
                <a:solidFill>
                  <a:schemeClr val="bg1"/>
                </a:solidFill>
                <a:latin typeface="Goudy Old Style" panose="02020502050305020303" pitchFamily="18" charset="77"/>
                <a:ea typeface="Arial" charset="0"/>
                <a:cs typeface="Arial" charset="0"/>
              </a:rPr>
              <a:t>or Your Truth</a:t>
            </a:r>
            <a:endParaRPr lang="en-US" sz="8700" b="1" dirty="0">
              <a:solidFill>
                <a:schemeClr val="bg1"/>
              </a:solidFill>
              <a:latin typeface="Arial" charset="0"/>
              <a:ea typeface="Arial" charset="0"/>
              <a:cs typeface="Arial"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1" y="0"/>
            <a:ext cx="2734436" cy="6858000"/>
          </a:xfrm>
          <a:prstGeom prst="rect">
            <a:avLst/>
          </a:prstGeom>
        </p:spPr>
      </p:pic>
    </p:spTree>
    <p:extLst>
      <p:ext uri="{BB962C8B-B14F-4D97-AF65-F5344CB8AC3E}">
        <p14:creationId xmlns:p14="http://schemas.microsoft.com/office/powerpoint/2010/main" val="1210255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1917291" y="0"/>
            <a:ext cx="10274707" cy="6973362"/>
          </a:xfrm>
        </p:spPr>
        <p:txBody>
          <a:bodyPr>
            <a:noAutofit/>
          </a:bodyPr>
          <a:lstStyle/>
          <a:p>
            <a:pPr algn="l"/>
            <a:r>
              <a:rPr lang="en-US" sz="2000" b="0" dirty="0">
                <a:solidFill>
                  <a:schemeClr val="bg1"/>
                </a:solidFill>
                <a:effectLst/>
                <a:latin typeface="Goudy Old Style" panose="02020502050305020303" pitchFamily="18" charset="77"/>
              </a:rPr>
              <a:t>"I thought you wouldn't mind my tacking on to you," he said, "for I've noticed that you feel just as I do about the present company. Why on earth they insist on coming I can't imagine. They won't like it at all when we get there, and they'd really be much more comfortable at home. It's different for you and me." "Do they like this place?" I asked. "As much as they'd like anything," he answered. "They've got cinemas and fish and chip shops and advertisements and all the sorts of things they want. The appalling lack of any intellectual life doesn't worry them. I </a:t>
            </a:r>
            <a:r>
              <a:rPr lang="en-US" sz="2000" b="0" dirty="0" err="1">
                <a:solidFill>
                  <a:schemeClr val="bg1"/>
                </a:solidFill>
                <a:effectLst/>
                <a:latin typeface="Goudy Old Style" panose="02020502050305020303" pitchFamily="18" charset="77"/>
              </a:rPr>
              <a:t>realised</a:t>
            </a:r>
            <a:r>
              <a:rPr lang="en-US" sz="2000" b="0" dirty="0">
                <a:solidFill>
                  <a:schemeClr val="bg1"/>
                </a:solidFill>
                <a:effectLst/>
                <a:latin typeface="Goudy Old Style" panose="02020502050305020303" pitchFamily="18" charset="77"/>
              </a:rPr>
              <a:t> as soon as I got here that there'd been some mistake. I ought to have taken the first bus but I've fooled about trying to wake people up here. I found a few fellows I'd known before and tried to form a little circle, but they all seem to have sunk to the level of their surroundings. Even before we came here I'd had some doubts about a man like Cyril </a:t>
            </a:r>
            <a:r>
              <a:rPr lang="en-US" sz="2000" b="0" dirty="0" err="1">
                <a:solidFill>
                  <a:schemeClr val="bg1"/>
                </a:solidFill>
                <a:effectLst/>
                <a:latin typeface="Goudy Old Style" panose="02020502050305020303" pitchFamily="18" charset="77"/>
              </a:rPr>
              <a:t>Blellow</a:t>
            </a:r>
            <a:r>
              <a:rPr lang="en-US" sz="2000" b="0" dirty="0">
                <a:solidFill>
                  <a:schemeClr val="bg1"/>
                </a:solidFill>
                <a:effectLst/>
                <a:latin typeface="Goudy Old Style" panose="02020502050305020303" pitchFamily="18" charset="77"/>
              </a:rPr>
              <a:t>. I always thought he was working in a false idiom. But he was at least intelligent: one could get some criticism worth hearing from him, even if he was a failure on the creative side. But now he seems to have nothing left but his self-conceit. The last time I tried to read him some of my own stuff . . . but wait a minute, I'd just like you to look at it.”</a:t>
            </a:r>
          </a:p>
          <a:p>
            <a:pPr algn="l"/>
            <a:r>
              <a:rPr lang="en-US" sz="2000" b="0" dirty="0">
                <a:solidFill>
                  <a:schemeClr val="bg1"/>
                </a:solidFill>
                <a:effectLst/>
                <a:latin typeface="Goudy Old Style" panose="02020502050305020303" pitchFamily="18" charset="77"/>
              </a:rPr>
              <a:t>“</a:t>
            </a:r>
            <a:r>
              <a:rPr lang="en-US" sz="2000" b="0" dirty="0" err="1">
                <a:solidFill>
                  <a:schemeClr val="bg1"/>
                </a:solidFill>
                <a:effectLst/>
                <a:latin typeface="Goudy Old Style" panose="02020502050305020303" pitchFamily="18" charset="77"/>
              </a:rPr>
              <a:t>Realising</a:t>
            </a:r>
            <a:r>
              <a:rPr lang="en-US" sz="2000" b="0" dirty="0">
                <a:solidFill>
                  <a:schemeClr val="bg1"/>
                </a:solidFill>
                <a:effectLst/>
                <a:latin typeface="Goudy Old Style" panose="02020502050305020303" pitchFamily="18" charset="77"/>
              </a:rPr>
              <a:t> with a shudder that what he was producing from his pocket was a thick wad of typewritten paper, I muttered something about not having my spectacles and exclaimed, "Hullo! We've left the ground." It was true. Several hundred feet below us, already half hidden in the rain and mist, the wet roofs of the town appeared, spreading without a break as far as the eye could see.”</a:t>
            </a: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369462" y="0"/>
            <a:ext cx="1363098" cy="2797829"/>
          </a:xfrm>
          <a:prstGeom prst="rect">
            <a:avLst/>
          </a:prstGeom>
        </p:spPr>
      </p:pic>
      <p:pic>
        <p:nvPicPr>
          <p:cNvPr id="5" name="Picture 4">
            <a:extLst>
              <a:ext uri="{FF2B5EF4-FFF2-40B4-BE49-F238E27FC236}">
                <a16:creationId xmlns:a16="http://schemas.microsoft.com/office/drawing/2014/main" id="{7A9425AB-6EF1-6460-F0D3-41F6562F96BA}"/>
              </a:ext>
            </a:extLst>
          </p:cNvPr>
          <p:cNvPicPr>
            <a:picLocks noChangeAspect="1"/>
          </p:cNvPicPr>
          <p:nvPr/>
        </p:nvPicPr>
        <p:blipFill>
          <a:blip r:embed="rId3"/>
          <a:stretch>
            <a:fillRect/>
          </a:stretch>
        </p:blipFill>
        <p:spPr>
          <a:xfrm>
            <a:off x="184732" y="3429000"/>
            <a:ext cx="1695312" cy="3290776"/>
          </a:xfrm>
          <a:prstGeom prst="rect">
            <a:avLst/>
          </a:prstGeom>
        </p:spPr>
      </p:pic>
    </p:spTree>
    <p:extLst>
      <p:ext uri="{BB962C8B-B14F-4D97-AF65-F5344CB8AC3E}">
        <p14:creationId xmlns:p14="http://schemas.microsoft.com/office/powerpoint/2010/main" val="3161390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2053501" y="0"/>
            <a:ext cx="9457561" cy="6719777"/>
          </a:xfrm>
        </p:spPr>
        <p:txBody>
          <a:bodyPr>
            <a:normAutofit fontScale="25000" lnSpcReduction="20000"/>
          </a:bodyPr>
          <a:lstStyle/>
          <a:p>
            <a:pPr algn="l">
              <a:lnSpc>
                <a:spcPct val="150000"/>
              </a:lnSpc>
              <a:spcBef>
                <a:spcPts val="0"/>
              </a:spcBef>
            </a:pPr>
            <a:r>
              <a:rPr lang="en-US" sz="7200" b="1" dirty="0">
                <a:solidFill>
                  <a:schemeClr val="bg1"/>
                </a:solidFill>
                <a:latin typeface="Goudy Old Style" panose="02020502050305020303" pitchFamily="18" charset="77"/>
              </a:rPr>
              <a:t>OBSERVATIONS FROM CHAPTER 1</a:t>
            </a:r>
          </a:p>
          <a:p>
            <a:pPr algn="l">
              <a:lnSpc>
                <a:spcPct val="150000"/>
              </a:lnSpc>
              <a:spcBef>
                <a:spcPts val="0"/>
              </a:spcBef>
            </a:pPr>
            <a:r>
              <a:rPr lang="en-US" sz="7200" b="1" dirty="0">
                <a:solidFill>
                  <a:schemeClr val="bg1"/>
                </a:solidFill>
                <a:latin typeface="Goudy Old Style" panose="02020502050305020303" pitchFamily="18" charset="77"/>
              </a:rPr>
              <a:t>Description of the place where the narrator is</a:t>
            </a:r>
          </a:p>
          <a:p>
            <a:pPr algn="l">
              <a:lnSpc>
                <a:spcPct val="150000"/>
              </a:lnSpc>
              <a:spcBef>
                <a:spcPts val="0"/>
              </a:spcBef>
            </a:pPr>
            <a:r>
              <a:rPr lang="en-US" sz="7200" dirty="0">
                <a:solidFill>
                  <a:schemeClr val="bg1"/>
                </a:solidFill>
                <a:latin typeface="Goudy Old Style" panose="02020502050305020303" pitchFamily="18" charset="77"/>
              </a:rPr>
              <a:t>--Raining, dreary, endless, mean, dismal, dingy, empty</a:t>
            </a:r>
          </a:p>
          <a:p>
            <a:pPr algn="l">
              <a:lnSpc>
                <a:spcPct val="150000"/>
              </a:lnSpc>
              <a:spcBef>
                <a:spcPts val="0"/>
              </a:spcBef>
            </a:pPr>
            <a:r>
              <a:rPr lang="en-US" sz="7200" b="1" dirty="0">
                <a:solidFill>
                  <a:schemeClr val="bg1"/>
                </a:solidFill>
                <a:latin typeface="Goudy Old Style" panose="02020502050305020303" pitchFamily="18" charset="77"/>
              </a:rPr>
              <a:t>Description of the people he encounters at the bus stop</a:t>
            </a:r>
          </a:p>
          <a:p>
            <a:pPr algn="l">
              <a:lnSpc>
                <a:spcPct val="150000"/>
              </a:lnSpc>
              <a:spcBef>
                <a:spcPts val="0"/>
              </a:spcBef>
            </a:pPr>
            <a:r>
              <a:rPr lang="en-US" sz="7200" dirty="0">
                <a:solidFill>
                  <a:schemeClr val="bg1"/>
                </a:solidFill>
                <a:latin typeface="Goudy Old Style" panose="02020502050305020303" pitchFamily="18" charset="77"/>
              </a:rPr>
              <a:t>--mix of social classes, waspish, scowling, loud, complaining, </a:t>
            </a:r>
            <a:r>
              <a:rPr lang="en-US" sz="7200" dirty="0" err="1">
                <a:solidFill>
                  <a:schemeClr val="bg1"/>
                </a:solidFill>
                <a:latin typeface="Goudy Old Style" panose="02020502050305020303" pitchFamily="18" charset="77"/>
              </a:rPr>
              <a:t>disfavouring</a:t>
            </a:r>
            <a:r>
              <a:rPr lang="en-US" sz="7200" dirty="0">
                <a:solidFill>
                  <a:schemeClr val="bg1"/>
                </a:solidFill>
                <a:latin typeface="Goudy Old Style" panose="02020502050305020303" pitchFamily="18" charset="77"/>
              </a:rPr>
              <a:t>, argumentative, violent, whining, cheating, bullying, excluding, fighting: some scholars posit a link with the seven deadly sins (</a:t>
            </a:r>
            <a:r>
              <a:rPr lang="en-US" sz="7200" b="0" dirty="0">
                <a:solidFill>
                  <a:schemeClr val="bg1"/>
                </a:solidFill>
                <a:effectLst/>
                <a:latin typeface="Goudy Old Style" panose="02020502050305020303" pitchFamily="18" charset="77"/>
              </a:rPr>
              <a:t>Envy, Gluttony, Greed, Lust, Pride, Sloth, Wrath)</a:t>
            </a:r>
            <a:endParaRPr lang="en-US" sz="7200" dirty="0">
              <a:solidFill>
                <a:schemeClr val="bg1"/>
              </a:solidFill>
              <a:latin typeface="Goudy Old Style" panose="02020502050305020303" pitchFamily="18" charset="77"/>
            </a:endParaRPr>
          </a:p>
          <a:p>
            <a:pPr algn="l">
              <a:lnSpc>
                <a:spcPct val="150000"/>
              </a:lnSpc>
              <a:spcBef>
                <a:spcPts val="0"/>
              </a:spcBef>
            </a:pPr>
            <a:r>
              <a:rPr lang="en-US" sz="7200" b="1" dirty="0">
                <a:solidFill>
                  <a:schemeClr val="bg1"/>
                </a:solidFill>
                <a:latin typeface="Goudy Old Style" panose="02020502050305020303" pitchFamily="18" charset="77"/>
              </a:rPr>
              <a:t>Description of the bus and driver</a:t>
            </a:r>
          </a:p>
          <a:p>
            <a:pPr algn="l">
              <a:lnSpc>
                <a:spcPct val="150000"/>
              </a:lnSpc>
              <a:spcBef>
                <a:spcPts val="0"/>
              </a:spcBef>
            </a:pPr>
            <a:r>
              <a:rPr lang="en-US" sz="7200" dirty="0">
                <a:solidFill>
                  <a:schemeClr val="bg1"/>
                </a:solidFill>
                <a:latin typeface="Goudy Old Style" panose="02020502050305020303" pitchFamily="18" charset="77"/>
              </a:rPr>
              <a:t>--wonderful, blazing, full of light, colorful, plenty of room, authoritative, responsible, focused—and the bus can fly!</a:t>
            </a:r>
          </a:p>
          <a:p>
            <a:pPr algn="l">
              <a:lnSpc>
                <a:spcPct val="150000"/>
              </a:lnSpc>
              <a:spcBef>
                <a:spcPts val="0"/>
              </a:spcBef>
            </a:pPr>
            <a:r>
              <a:rPr lang="en-US" sz="7200" b="1" dirty="0">
                <a:solidFill>
                  <a:schemeClr val="bg1"/>
                </a:solidFill>
                <a:latin typeface="Goudy Old Style" panose="02020502050305020303" pitchFamily="18" charset="77"/>
              </a:rPr>
              <a:t>Description of people are leaving the queue</a:t>
            </a:r>
          </a:p>
          <a:p>
            <a:pPr algn="l">
              <a:lnSpc>
                <a:spcPct val="150000"/>
              </a:lnSpc>
              <a:spcBef>
                <a:spcPts val="0"/>
              </a:spcBef>
            </a:pPr>
            <a:r>
              <a:rPr lang="en-US" sz="7200" dirty="0">
                <a:solidFill>
                  <a:schemeClr val="bg1"/>
                </a:solidFill>
                <a:latin typeface="Goudy Old Style" panose="02020502050305020303" pitchFamily="18" charset="77"/>
              </a:rPr>
              <a:t>--the arguing husband and wife, the short man who was punched, the trousered self-absorbed couple, the cheated woman</a:t>
            </a:r>
          </a:p>
          <a:p>
            <a:pPr algn="l">
              <a:lnSpc>
                <a:spcPct val="150000"/>
              </a:lnSpc>
              <a:spcBef>
                <a:spcPts val="0"/>
              </a:spcBef>
            </a:pPr>
            <a:r>
              <a:rPr lang="en-US" sz="7200" b="1" dirty="0">
                <a:solidFill>
                  <a:schemeClr val="bg1"/>
                </a:solidFill>
                <a:latin typeface="Goudy Old Style" panose="02020502050305020303" pitchFamily="18" charset="77"/>
              </a:rPr>
              <a:t>The tousle-headed youth and what we learn from him</a:t>
            </a:r>
          </a:p>
          <a:p>
            <a:pPr algn="l">
              <a:lnSpc>
                <a:spcPct val="150000"/>
              </a:lnSpc>
              <a:spcBef>
                <a:spcPts val="0"/>
              </a:spcBef>
            </a:pPr>
            <a:r>
              <a:rPr lang="en-US" sz="7200" dirty="0">
                <a:solidFill>
                  <a:schemeClr val="bg1"/>
                </a:solidFill>
                <a:latin typeface="Goudy Old Style" panose="02020502050305020303" pitchFamily="18" charset="77"/>
              </a:rPr>
              <a:t>--assumes instant intimacy with narrator based on looks, shares information </a:t>
            </a:r>
          </a:p>
          <a:p>
            <a:pPr algn="l">
              <a:lnSpc>
                <a:spcPct val="150000"/>
              </a:lnSpc>
              <a:spcBef>
                <a:spcPts val="0"/>
              </a:spcBef>
            </a:pPr>
            <a:r>
              <a:rPr lang="en-US" sz="7200" dirty="0">
                <a:solidFill>
                  <a:schemeClr val="bg1"/>
                </a:solidFill>
                <a:latin typeface="Goudy Old Style" panose="02020502050305020303" pitchFamily="18" charset="77"/>
              </a:rPr>
              <a:t>--he has been there a while, he believes he is in the wrong place, there has been more than one bus, the people are comfortable where they are and like it as much as they are capable of liking anything, he feels there is no intellectual life, he has been unsuccessful in trying to wake his peers or form a circle of them,  he is a writer of some sort</a:t>
            </a:r>
          </a:p>
          <a:p>
            <a:pPr algn="l">
              <a:lnSpc>
                <a:spcPct val="150000"/>
              </a:lnSpc>
              <a:spcBef>
                <a:spcPts val="0"/>
              </a:spcBef>
            </a:pPr>
            <a:endParaRPr lang="en-US" sz="7200" dirty="0">
              <a:solidFill>
                <a:schemeClr val="bg1"/>
              </a:solidFill>
              <a:latin typeface="Goudy Old Style" panose="02020502050305020303" pitchFamily="18" charset="77"/>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0" y="138223"/>
            <a:ext cx="1713104" cy="6719777"/>
          </a:xfrm>
          <a:prstGeom prst="rect">
            <a:avLst/>
          </a:prstGeom>
        </p:spPr>
      </p:pic>
    </p:spTree>
    <p:extLst>
      <p:ext uri="{BB962C8B-B14F-4D97-AF65-F5344CB8AC3E}">
        <p14:creationId xmlns:p14="http://schemas.microsoft.com/office/powerpoint/2010/main" val="1205586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2053501" y="0"/>
            <a:ext cx="9457561" cy="6719777"/>
          </a:xfrm>
        </p:spPr>
        <p:txBody>
          <a:bodyPr>
            <a:normAutofit fontScale="92500"/>
          </a:bodyPr>
          <a:lstStyle/>
          <a:p>
            <a:pPr algn="l">
              <a:lnSpc>
                <a:spcPct val="150000"/>
              </a:lnSpc>
              <a:spcBef>
                <a:spcPts val="0"/>
              </a:spcBef>
            </a:pPr>
            <a:r>
              <a:rPr lang="en-US" sz="2200" b="1" i="0" u="sng" dirty="0">
                <a:solidFill>
                  <a:schemeClr val="bg1"/>
                </a:solidFill>
                <a:effectLst/>
                <a:latin typeface="Goudy Old Style" panose="02020502050305020303" pitchFamily="18" charset="77"/>
              </a:rPr>
              <a:t>Some of Lewis’s likely inspirations seen in Chapter One</a:t>
            </a:r>
          </a:p>
          <a:p>
            <a:pPr algn="l">
              <a:lnSpc>
                <a:spcPct val="150000"/>
              </a:lnSpc>
              <a:spcBef>
                <a:spcPts val="0"/>
              </a:spcBef>
            </a:pPr>
            <a:r>
              <a:rPr lang="en-US" sz="2200" b="1" dirty="0">
                <a:solidFill>
                  <a:schemeClr val="bg1"/>
                </a:solidFill>
                <a:latin typeface="Goudy Old Style" panose="02020502050305020303" pitchFamily="18" charset="77"/>
              </a:rPr>
              <a:t>The </a:t>
            </a:r>
            <a:r>
              <a:rPr lang="en-US" sz="2200" b="1" dirty="0" err="1">
                <a:solidFill>
                  <a:schemeClr val="bg1"/>
                </a:solidFill>
                <a:latin typeface="Goudy Old Style" panose="02020502050305020303" pitchFamily="18" charset="77"/>
              </a:rPr>
              <a:t>Refrigerium</a:t>
            </a:r>
            <a:endParaRPr lang="en-US" sz="2200" b="1" i="0" dirty="0">
              <a:solidFill>
                <a:schemeClr val="bg1"/>
              </a:solidFill>
              <a:effectLst/>
              <a:latin typeface="Goudy Old Style" panose="02020502050305020303" pitchFamily="18" charset="77"/>
            </a:endParaRPr>
          </a:p>
          <a:p>
            <a:pPr algn="l" fontAlgn="base"/>
            <a:r>
              <a:rPr lang="en-US" sz="2000" dirty="0">
                <a:solidFill>
                  <a:schemeClr val="bg1"/>
                </a:solidFill>
                <a:effectLst/>
                <a:latin typeface="Goudy Old Style" panose="02020502050305020303" pitchFamily="18" charset="77"/>
              </a:rPr>
              <a:t>“Did ye never hear of the </a:t>
            </a:r>
            <a:r>
              <a:rPr lang="en-US" sz="2000" dirty="0" err="1">
                <a:solidFill>
                  <a:schemeClr val="bg1"/>
                </a:solidFill>
                <a:effectLst/>
                <a:latin typeface="Goudy Old Style" panose="02020502050305020303" pitchFamily="18" charset="77"/>
              </a:rPr>
              <a:t>Refrigerium</a:t>
            </a:r>
            <a:r>
              <a:rPr lang="en-US" sz="2000" dirty="0">
                <a:solidFill>
                  <a:schemeClr val="bg1"/>
                </a:solidFill>
                <a:effectLst/>
                <a:latin typeface="Goudy Old Style" panose="02020502050305020303" pitchFamily="18" charset="77"/>
              </a:rPr>
              <a:t>? A man with your advantages might have read of it in </a:t>
            </a:r>
            <a:r>
              <a:rPr lang="en-US" sz="2000" dirty="0" err="1">
                <a:solidFill>
                  <a:schemeClr val="bg1"/>
                </a:solidFill>
                <a:effectLst/>
                <a:latin typeface="Goudy Old Style" panose="02020502050305020303" pitchFamily="18" charset="77"/>
              </a:rPr>
              <a:t>Prudentius</a:t>
            </a:r>
            <a:r>
              <a:rPr lang="en-US" sz="2000" dirty="0">
                <a:solidFill>
                  <a:schemeClr val="bg1"/>
                </a:solidFill>
                <a:effectLst/>
                <a:latin typeface="Goudy Old Style" panose="02020502050305020303" pitchFamily="18" charset="77"/>
              </a:rPr>
              <a:t>, not to mention Jeremy Taylor.” George MacDonald in Ch. 9 of </a:t>
            </a:r>
            <a:r>
              <a:rPr lang="en-US" sz="2000" i="1" dirty="0">
                <a:solidFill>
                  <a:schemeClr val="bg1"/>
                </a:solidFill>
                <a:effectLst/>
                <a:latin typeface="Goudy Old Style" panose="02020502050305020303" pitchFamily="18" charset="77"/>
              </a:rPr>
              <a:t>The Great Divorce</a:t>
            </a:r>
          </a:p>
          <a:p>
            <a:pPr algn="l" fontAlgn="base"/>
            <a:r>
              <a:rPr lang="en-US" sz="2000" b="0" dirty="0" err="1">
                <a:solidFill>
                  <a:schemeClr val="bg1"/>
                </a:solidFill>
                <a:latin typeface="Goudy Old Style" panose="02020502050305020303" pitchFamily="18" charset="77"/>
              </a:rPr>
              <a:t>Prudentius</a:t>
            </a:r>
            <a:r>
              <a:rPr lang="en-US" sz="2000" b="0" dirty="0">
                <a:solidFill>
                  <a:schemeClr val="bg1"/>
                </a:solidFill>
                <a:latin typeface="Goudy Old Style" panose="02020502050305020303" pitchFamily="18" charset="77"/>
              </a:rPr>
              <a:t>:</a:t>
            </a:r>
            <a:r>
              <a:rPr lang="en-US" sz="2000" dirty="0">
                <a:solidFill>
                  <a:schemeClr val="bg1"/>
                </a:solidFill>
                <a:latin typeface="Goudy Old Style" panose="02020502050305020303" pitchFamily="18" charset="77"/>
              </a:rPr>
              <a:t> an early Roman </a:t>
            </a:r>
            <a:r>
              <a:rPr lang="en-US" sz="2000" b="0" i="0" dirty="0">
                <a:solidFill>
                  <a:schemeClr val="bg1"/>
                </a:solidFill>
                <a:effectLst/>
                <a:latin typeface="Goudy Old Style" panose="02020502050305020303" pitchFamily="18" charset="77"/>
              </a:rPr>
              <a:t>Christian poet, author of hymns like “Of the Father’s Love Begotten” and “Earth Has Many a Noble City”—Lewis knew his work well.</a:t>
            </a:r>
          </a:p>
          <a:p>
            <a:pPr algn="l" fontAlgn="base"/>
            <a:r>
              <a:rPr lang="en-US" sz="2000" dirty="0">
                <a:solidFill>
                  <a:schemeClr val="bg1"/>
                </a:solidFill>
                <a:latin typeface="Goudy Old Style" panose="02020502050305020303" pitchFamily="18" charset="77"/>
              </a:rPr>
              <a:t>Jeremy Taylor: a 17</a:t>
            </a:r>
            <a:r>
              <a:rPr lang="en-US" sz="2000" baseline="30000" dirty="0">
                <a:solidFill>
                  <a:schemeClr val="bg1"/>
                </a:solidFill>
                <a:latin typeface="Goudy Old Style" panose="02020502050305020303" pitchFamily="18" charset="77"/>
              </a:rPr>
              <a:t>th</a:t>
            </a:r>
            <a:r>
              <a:rPr lang="en-US" sz="2000" dirty="0">
                <a:solidFill>
                  <a:schemeClr val="bg1"/>
                </a:solidFill>
                <a:latin typeface="Goudy Old Style" panose="02020502050305020303" pitchFamily="18" charset="77"/>
              </a:rPr>
              <a:t> century Anglican divine </a:t>
            </a:r>
            <a:r>
              <a:rPr lang="en-US" sz="1900" dirty="0">
                <a:solidFill>
                  <a:schemeClr val="bg1"/>
                </a:solidFill>
                <a:latin typeface="Goudy Old Style" panose="02020502050305020303" pitchFamily="18" charset="77"/>
              </a:rPr>
              <a:t>whose 1650 sermon “Christ’s Advent to </a:t>
            </a:r>
            <a:r>
              <a:rPr lang="en-US" sz="1900" dirty="0" err="1">
                <a:solidFill>
                  <a:schemeClr val="bg1"/>
                </a:solidFill>
                <a:latin typeface="Goudy Old Style" panose="02020502050305020303" pitchFamily="18" charset="77"/>
              </a:rPr>
              <a:t>Judgment”talks</a:t>
            </a:r>
            <a:r>
              <a:rPr lang="en-US" sz="1900" dirty="0">
                <a:solidFill>
                  <a:schemeClr val="bg1"/>
                </a:solidFill>
                <a:latin typeface="Goudy Old Style" panose="02020502050305020303" pitchFamily="18" charset="77"/>
              </a:rPr>
              <a:t> about the Catholic idea of the </a:t>
            </a:r>
            <a:r>
              <a:rPr lang="en-US" sz="1900" b="0" i="0" dirty="0" err="1">
                <a:solidFill>
                  <a:schemeClr val="bg1"/>
                </a:solidFill>
                <a:effectLst/>
                <a:latin typeface="Goudy Old Style" panose="02020502050305020303" pitchFamily="18" charset="77"/>
              </a:rPr>
              <a:t>Refrigerium</a:t>
            </a:r>
            <a:r>
              <a:rPr lang="en-US" sz="1900" b="0" i="0" dirty="0">
                <a:solidFill>
                  <a:schemeClr val="bg1"/>
                </a:solidFill>
                <a:effectLst/>
                <a:latin typeface="Goudy Old Style" panose="02020502050305020303" pitchFamily="18" charset="77"/>
              </a:rPr>
              <a:t> mentioned in </a:t>
            </a:r>
            <a:r>
              <a:rPr lang="en-US" sz="1900" b="0" i="0" dirty="0" err="1">
                <a:solidFill>
                  <a:schemeClr val="bg1"/>
                </a:solidFill>
                <a:effectLst/>
                <a:latin typeface="Goudy Old Style" panose="02020502050305020303" pitchFamily="18" charset="77"/>
              </a:rPr>
              <a:t>Prudentius</a:t>
            </a:r>
            <a:r>
              <a:rPr lang="en-US" sz="1900" b="0" i="0" dirty="0">
                <a:solidFill>
                  <a:schemeClr val="bg1"/>
                </a:solidFill>
                <a:effectLst/>
                <a:latin typeface="Goudy Old Style" panose="02020502050305020303" pitchFamily="18" charset="77"/>
              </a:rPr>
              <a:t>– the idea that the damned are given occasional repose from the torments of Hell by being granted “days off” in other places.</a:t>
            </a:r>
          </a:p>
          <a:p>
            <a:pPr algn="l" fontAlgn="base"/>
            <a:endParaRPr lang="en-US" sz="1900" b="1" dirty="0">
              <a:solidFill>
                <a:schemeClr val="bg1"/>
              </a:solidFill>
              <a:latin typeface="Goudy Old Style" panose="02020502050305020303" pitchFamily="18" charset="77"/>
            </a:endParaRPr>
          </a:p>
          <a:p>
            <a:pPr algn="l" fontAlgn="base"/>
            <a:r>
              <a:rPr lang="en-US" sz="2200" b="1" i="0" dirty="0">
                <a:solidFill>
                  <a:schemeClr val="bg1"/>
                </a:solidFill>
                <a:effectLst/>
                <a:latin typeface="Goudy Old Style" panose="02020502050305020303" pitchFamily="18" charset="77"/>
              </a:rPr>
              <a:t>“The Celestial Omnibus”—short story by E.M. Forster (1911)</a:t>
            </a:r>
          </a:p>
          <a:p>
            <a:pPr algn="l" fontAlgn="base"/>
            <a:r>
              <a:rPr lang="en-US" sz="2200" dirty="0">
                <a:solidFill>
                  <a:schemeClr val="bg1"/>
                </a:solidFill>
                <a:latin typeface="Goudy Old Style" panose="02020502050305020303" pitchFamily="18" charset="77"/>
              </a:rPr>
              <a:t>Forster was a well-known and popular British author some twenty years older than Lewis</a:t>
            </a:r>
          </a:p>
          <a:p>
            <a:pPr algn="l" fontAlgn="base"/>
            <a:r>
              <a:rPr lang="en-US" sz="2200" dirty="0">
                <a:solidFill>
                  <a:schemeClr val="bg1"/>
                </a:solidFill>
                <a:latin typeface="Goudy Old Style" panose="02020502050305020303" pitchFamily="18" charset="77"/>
              </a:rPr>
              <a:t>This short story focuses on a boy with a strong sense of wonder who sees a sign at a bus stop saying “To Heaven.” His pseudo-intellectual parents and their friends mock him. The boy actually finds the bus and travels to Heaven and is overcome with wonder at its beauty. One of his parents’ snobbish friends goes with the boy the next time but finds a different bus, where Dante is the guide and where there is a quotation from the Inferno slightly altered to say “Abandon self-importance” rather than “Abandon hope.”</a:t>
            </a:r>
          </a:p>
          <a:p>
            <a:pPr algn="l" fontAlgn="base"/>
            <a:endParaRPr lang="en-US" sz="2200" b="1" i="0" dirty="0">
              <a:solidFill>
                <a:schemeClr val="bg1"/>
              </a:solidFill>
              <a:effectLst/>
              <a:latin typeface="Goudy Old Style" panose="02020502050305020303" pitchFamily="18" charset="77"/>
            </a:endParaRPr>
          </a:p>
          <a:p>
            <a:pPr algn="l">
              <a:lnSpc>
                <a:spcPct val="150000"/>
              </a:lnSpc>
              <a:spcBef>
                <a:spcPts val="0"/>
              </a:spcBef>
            </a:pPr>
            <a:endParaRPr lang="en-US" sz="2000" dirty="0">
              <a:solidFill>
                <a:schemeClr val="bg1"/>
              </a:solidFill>
              <a:latin typeface="Goudy Old Style" panose="02020502050305020303" pitchFamily="18" charset="77"/>
            </a:endParaRPr>
          </a:p>
          <a:p>
            <a:pPr algn="l">
              <a:lnSpc>
                <a:spcPct val="150000"/>
              </a:lnSpc>
              <a:spcBef>
                <a:spcPts val="0"/>
              </a:spcBef>
            </a:pPr>
            <a:endParaRPr lang="en-US" sz="2000" dirty="0">
              <a:solidFill>
                <a:schemeClr val="bg1"/>
              </a:solidFill>
              <a:latin typeface="Goudy Old Style" panose="02020502050305020303" pitchFamily="18" charset="77"/>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0" y="138223"/>
            <a:ext cx="1713104" cy="6719777"/>
          </a:xfrm>
          <a:prstGeom prst="rect">
            <a:avLst/>
          </a:prstGeom>
        </p:spPr>
      </p:pic>
    </p:spTree>
    <p:extLst>
      <p:ext uri="{BB962C8B-B14F-4D97-AF65-F5344CB8AC3E}">
        <p14:creationId xmlns:p14="http://schemas.microsoft.com/office/powerpoint/2010/main" val="3128458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2053501" y="1"/>
            <a:ext cx="10138499" cy="6973362"/>
          </a:xfrm>
        </p:spPr>
        <p:txBody>
          <a:bodyPr>
            <a:noAutofit/>
          </a:bodyPr>
          <a:lstStyle/>
          <a:p>
            <a:pPr algn="l">
              <a:lnSpc>
                <a:spcPct val="150000"/>
              </a:lnSpc>
              <a:spcBef>
                <a:spcPts val="0"/>
              </a:spcBef>
            </a:pPr>
            <a:r>
              <a:rPr lang="en-US" sz="1950" b="1" dirty="0">
                <a:solidFill>
                  <a:schemeClr val="bg1"/>
                </a:solidFill>
                <a:latin typeface="Goudy Old Style" panose="02020502050305020303" pitchFamily="18" charset="77"/>
              </a:rPr>
              <a:t>MAJOR THEMES IN CHAPTER ONE</a:t>
            </a:r>
          </a:p>
          <a:p>
            <a:pPr algn="l"/>
            <a:r>
              <a:rPr lang="en-US" sz="1950" b="1" u="sng" dirty="0">
                <a:solidFill>
                  <a:schemeClr val="bg1"/>
                </a:solidFill>
                <a:latin typeface="Goudy Old Style" panose="02020502050305020303" pitchFamily="18" charset="77"/>
              </a:rPr>
              <a:t>1. Bad choices can have lasting consequences. </a:t>
            </a:r>
            <a:r>
              <a:rPr lang="en-US" sz="1950" u="sng" dirty="0">
                <a:solidFill>
                  <a:schemeClr val="bg1"/>
                </a:solidFill>
                <a:latin typeface="Goudy Old Style" panose="02020502050305020303" pitchFamily="18" charset="77"/>
              </a:rPr>
              <a:t> “</a:t>
            </a:r>
            <a:r>
              <a:rPr lang="en-US" sz="1950" b="0" dirty="0">
                <a:solidFill>
                  <a:schemeClr val="bg1"/>
                </a:solidFill>
                <a:effectLst/>
                <a:latin typeface="Goudy Old Style" panose="02020502050305020303" pitchFamily="18" charset="77"/>
              </a:rPr>
              <a:t>I ought to have taken the first bus but I've fooled about trying to wake people up here. I found a few fellows I'd known before and tried to form a little circle, but they all seem to have sunk to the level of their surroundings.”   </a:t>
            </a:r>
            <a:r>
              <a:rPr lang="en-US" sz="1950" b="1" i="1" u="sng" dirty="0">
                <a:solidFill>
                  <a:schemeClr val="bg1"/>
                </a:solidFill>
                <a:latin typeface="Goudy Old Style" panose="02020502050305020303" pitchFamily="18" charset="77"/>
              </a:rPr>
              <a:t>“</a:t>
            </a:r>
            <a:r>
              <a:rPr lang="en-US" sz="1950" b="0" i="1" dirty="0">
                <a:solidFill>
                  <a:schemeClr val="bg1"/>
                </a:solidFill>
                <a:effectLst/>
                <a:latin typeface="Goudy Old Style" panose="02020502050305020303" pitchFamily="18" charset="77"/>
              </a:rPr>
              <a:t>But each person is tempted when he is lured and enticed by his own desire. Then desire when it has conceived gives birth to sin, and sin when it is fully grown brings forth death.” (</a:t>
            </a:r>
            <a:r>
              <a:rPr lang="en-US" sz="1950" b="0" i="0" dirty="0">
                <a:solidFill>
                  <a:schemeClr val="bg1"/>
                </a:solidFill>
                <a:effectLst/>
                <a:latin typeface="Goudy Old Style" panose="02020502050305020303" pitchFamily="18" charset="77"/>
              </a:rPr>
              <a:t>James 1:14-15) </a:t>
            </a:r>
            <a:r>
              <a:rPr lang="en-US" sz="1950" b="1" i="0" baseline="30000" dirty="0">
                <a:solidFill>
                  <a:srgbClr val="000000"/>
                </a:solidFill>
                <a:effectLst/>
                <a:latin typeface="system-ui"/>
              </a:rPr>
              <a:t> </a:t>
            </a:r>
            <a:r>
              <a:rPr lang="en-US" sz="1950" b="0" i="1" dirty="0">
                <a:solidFill>
                  <a:schemeClr val="bg1"/>
                </a:solidFill>
                <a:effectLst/>
                <a:latin typeface="Goudy Old Style" panose="02020502050305020303" pitchFamily="18" charset="77"/>
              </a:rPr>
              <a:t>Now the works of the flesh are evident: sexual immorality, impurity, sensuality, idolatry, sorcery, enmity, strife, jealousy, fits of anger, rivalries, dissensions, divisions, envy,</a:t>
            </a:r>
            <a:r>
              <a:rPr lang="en-US" sz="1950" i="1" baseline="30000" dirty="0">
                <a:solidFill>
                  <a:schemeClr val="bg1"/>
                </a:solidFill>
                <a:latin typeface="Goudy Old Style" panose="02020502050305020303" pitchFamily="18" charset="77"/>
              </a:rPr>
              <a:t> </a:t>
            </a:r>
            <a:r>
              <a:rPr lang="en-US" sz="1950" b="0" i="1" dirty="0">
                <a:solidFill>
                  <a:schemeClr val="bg1"/>
                </a:solidFill>
                <a:effectLst/>
                <a:latin typeface="Goudy Old Style" panose="02020502050305020303" pitchFamily="18" charset="77"/>
              </a:rPr>
              <a:t>drunkenness, orgies, and things like these. I warn you, as I warned you before, that those who do</a:t>
            </a:r>
            <a:r>
              <a:rPr lang="en-US" sz="1950" i="1" baseline="30000" dirty="0">
                <a:solidFill>
                  <a:schemeClr val="bg1"/>
                </a:solidFill>
                <a:latin typeface="Goudy Old Style" panose="02020502050305020303" pitchFamily="18" charset="77"/>
              </a:rPr>
              <a:t> </a:t>
            </a:r>
            <a:r>
              <a:rPr lang="en-US" sz="1950" b="0" i="1" dirty="0">
                <a:solidFill>
                  <a:schemeClr val="bg1"/>
                </a:solidFill>
                <a:effectLst/>
                <a:latin typeface="Goudy Old Style" panose="02020502050305020303" pitchFamily="18" charset="77"/>
              </a:rPr>
              <a:t>such things will not inherit the kingdom of God. But the fruit of the Spirit is love, joy, peace, patience, kindness, goodness, faithfulness,</a:t>
            </a:r>
            <a:r>
              <a:rPr lang="en-US" sz="1950" b="1" i="1" baseline="30000" dirty="0">
                <a:solidFill>
                  <a:schemeClr val="bg1"/>
                </a:solidFill>
                <a:effectLst/>
                <a:latin typeface="Goudy Old Style" panose="02020502050305020303" pitchFamily="18" charset="77"/>
              </a:rPr>
              <a:t> </a:t>
            </a:r>
            <a:r>
              <a:rPr lang="en-US" sz="1950" b="0" i="1" dirty="0">
                <a:solidFill>
                  <a:schemeClr val="bg1"/>
                </a:solidFill>
                <a:effectLst/>
                <a:latin typeface="Goudy Old Style" panose="02020502050305020303" pitchFamily="18" charset="77"/>
              </a:rPr>
              <a:t>gentleness, self-control; against such things there is no law. (</a:t>
            </a:r>
            <a:r>
              <a:rPr lang="en-US" sz="1950" b="0" dirty="0">
                <a:solidFill>
                  <a:schemeClr val="bg1"/>
                </a:solidFill>
                <a:effectLst/>
                <a:latin typeface="Goudy Old Style" panose="02020502050305020303" pitchFamily="18" charset="77"/>
              </a:rPr>
              <a:t>Galatians 5:19-23)</a:t>
            </a:r>
          </a:p>
          <a:p>
            <a:pPr algn="l"/>
            <a:r>
              <a:rPr lang="en-US" sz="1950" b="1" u="sng" dirty="0">
                <a:solidFill>
                  <a:schemeClr val="bg1"/>
                </a:solidFill>
                <a:latin typeface="Goudy Old Style" panose="02020502050305020303" pitchFamily="18" charset="77"/>
              </a:rPr>
              <a:t>2. The children of </a:t>
            </a:r>
            <a:r>
              <a:rPr lang="en-US" sz="1950" b="1" u="sng">
                <a:solidFill>
                  <a:schemeClr val="bg1"/>
                </a:solidFill>
                <a:latin typeface="Goudy Old Style" panose="02020502050305020303" pitchFamily="18" charset="77"/>
              </a:rPr>
              <a:t>darkness disdain </a:t>
            </a:r>
            <a:r>
              <a:rPr lang="en-US" sz="1950" b="1" u="sng" dirty="0">
                <a:solidFill>
                  <a:schemeClr val="bg1"/>
                </a:solidFill>
                <a:latin typeface="Goudy Old Style" panose="02020502050305020303" pitchFamily="18" charset="77"/>
              </a:rPr>
              <a:t>the children of light. “</a:t>
            </a:r>
            <a:r>
              <a:rPr lang="en-US" sz="1950" b="0" dirty="0">
                <a:solidFill>
                  <a:schemeClr val="bg1"/>
                </a:solidFill>
                <a:effectLst/>
                <a:latin typeface="Goudy Old Style" panose="02020502050305020303" pitchFamily="18" charset="77"/>
              </a:rPr>
              <a:t>A growl went up from the queue as he came in sight. "Looks as if he had a good time of it, eh? ... Bloody pleased with himself, I bet. ... My dear, why can't he behave naturally? Thinks himself too good to look at us. ... Who does he imagine he is? ... All that gilding and purple, I call it a wicked waste. Why don't they spend some of the money on their house property down here?  God! I'd like to give him one in the ear-’ole.”                              </a:t>
            </a:r>
            <a:r>
              <a:rPr lang="en-US" sz="1950" b="0" i="1" dirty="0">
                <a:solidFill>
                  <a:schemeClr val="bg1"/>
                </a:solidFill>
                <a:effectLst/>
                <a:latin typeface="Goudy Old Style" panose="02020502050305020303" pitchFamily="18" charset="77"/>
              </a:rPr>
              <a:t>Don’t link up with unbelievers and try to work with them. What common interest can there be between goodness and evil? How can light and darkness share life together? How can there be harmony between Christ and the devil? What business can a believer have with an unbeliever? What common ground can idols hold with the temple of God? For we, remember, are ourselves living temples of the living God, as God has said: ‘I will dwell in them and walk among them. I will be their God, and they shall be my people’. (</a:t>
            </a:r>
            <a:r>
              <a:rPr lang="en-US" sz="1950" b="0" i="0" dirty="0">
                <a:solidFill>
                  <a:schemeClr val="bg1"/>
                </a:solidFill>
                <a:effectLst/>
                <a:latin typeface="Goudy Old Style" panose="02020502050305020303" pitchFamily="18" charset="77"/>
              </a:rPr>
              <a:t>2 Cor. 6:14 JBP) </a:t>
            </a:r>
            <a:r>
              <a:rPr lang="en-US" sz="1950" b="0" i="1" dirty="0">
                <a:solidFill>
                  <a:schemeClr val="bg1"/>
                </a:solidFill>
                <a:effectLst/>
                <a:latin typeface="Goudy Old Style" panose="02020502050305020303" pitchFamily="18" charset="77"/>
              </a:rPr>
              <a:t>And this is the judgment: the light has come into the world, and people loved the darkness rather than the light because their works were evil. For everyone who does wicked things hates the light and does not come to the light, lest his works should be exposed. But whoever does what is true comes to the light, so that it may be clearly seen that his works have been carried out in God</a:t>
            </a:r>
            <a:r>
              <a:rPr lang="en-US" sz="1950" dirty="0">
                <a:solidFill>
                  <a:schemeClr val="bg1"/>
                </a:solidFill>
                <a:latin typeface="Goudy Old Style" panose="02020502050305020303" pitchFamily="18" charset="77"/>
              </a:rPr>
              <a:t>. (Jn. 3:19-21)</a:t>
            </a:r>
            <a:endParaRPr lang="en-US" sz="1950" b="1" u="sng" dirty="0">
              <a:solidFill>
                <a:schemeClr val="bg1"/>
              </a:solidFill>
              <a:effectLst/>
              <a:latin typeface="Goudy Old Style" panose="02020502050305020303" pitchFamily="18" charset="77"/>
            </a:endParaRPr>
          </a:p>
          <a:p>
            <a:pPr marL="457200" indent="-457200" algn="l">
              <a:buAutoNum type="arabicPeriod"/>
            </a:pPr>
            <a:endParaRPr lang="en-US" sz="1950" b="0" dirty="0">
              <a:solidFill>
                <a:schemeClr val="bg1"/>
              </a:solidFill>
              <a:effectLst/>
              <a:latin typeface="Goudy Old Style" panose="02020502050305020303" pitchFamily="18" charset="77"/>
            </a:endParaRPr>
          </a:p>
          <a:p>
            <a:br>
              <a:rPr lang="en-US" sz="1950" i="1" dirty="0">
                <a:solidFill>
                  <a:schemeClr val="bg1"/>
                </a:solidFill>
                <a:latin typeface="Goudy Old Style" panose="02020502050305020303" pitchFamily="18" charset="77"/>
              </a:rPr>
            </a:br>
            <a:endParaRPr lang="en-US" sz="1950" b="1" i="1" dirty="0">
              <a:solidFill>
                <a:schemeClr val="bg1"/>
              </a:solidFill>
              <a:latin typeface="Goudy Old Style" panose="02020502050305020303" pitchFamily="18" charset="77"/>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0" y="138223"/>
            <a:ext cx="1713104" cy="6719777"/>
          </a:xfrm>
          <a:prstGeom prst="rect">
            <a:avLst/>
          </a:prstGeom>
        </p:spPr>
      </p:pic>
    </p:spTree>
    <p:extLst>
      <p:ext uri="{BB962C8B-B14F-4D97-AF65-F5344CB8AC3E}">
        <p14:creationId xmlns:p14="http://schemas.microsoft.com/office/powerpoint/2010/main" val="1999741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2053501" y="0"/>
            <a:ext cx="9457561" cy="6719777"/>
          </a:xfrm>
        </p:spPr>
        <p:txBody>
          <a:bodyPr>
            <a:normAutofit/>
          </a:bodyPr>
          <a:lstStyle/>
          <a:p>
            <a:pPr algn="l">
              <a:lnSpc>
                <a:spcPct val="150000"/>
              </a:lnSpc>
              <a:spcBef>
                <a:spcPts val="0"/>
              </a:spcBef>
            </a:pPr>
            <a:endParaRPr lang="en-US" b="0" i="0" dirty="0">
              <a:solidFill>
                <a:schemeClr val="bg1"/>
              </a:solidFill>
              <a:effectLst/>
              <a:latin typeface="Merriweather" pitchFamily="2" charset="77"/>
            </a:endParaRPr>
          </a:p>
          <a:p>
            <a:pPr algn="l">
              <a:lnSpc>
                <a:spcPct val="150000"/>
              </a:lnSpc>
              <a:spcBef>
                <a:spcPts val="0"/>
              </a:spcBef>
            </a:pPr>
            <a:endParaRPr lang="en-US">
              <a:solidFill>
                <a:schemeClr val="bg1"/>
              </a:solidFill>
              <a:latin typeface="Merriweather" pitchFamily="2" charset="77"/>
            </a:endParaRPr>
          </a:p>
          <a:p>
            <a:pPr algn="l">
              <a:lnSpc>
                <a:spcPct val="150000"/>
              </a:lnSpc>
              <a:spcBef>
                <a:spcPts val="0"/>
              </a:spcBef>
            </a:pPr>
            <a:endParaRPr lang="en-US" dirty="0">
              <a:solidFill>
                <a:schemeClr val="bg1"/>
              </a:solidFill>
              <a:latin typeface="Merriweather" pitchFamily="2" charset="77"/>
            </a:endParaRPr>
          </a:p>
          <a:p>
            <a:pPr algn="l">
              <a:lnSpc>
                <a:spcPct val="150000"/>
              </a:lnSpc>
              <a:spcBef>
                <a:spcPts val="0"/>
              </a:spcBef>
            </a:pPr>
            <a:r>
              <a:rPr lang="en-US" b="1" i="0" dirty="0">
                <a:solidFill>
                  <a:schemeClr val="bg1"/>
                </a:solidFill>
                <a:effectLst/>
                <a:latin typeface="Goudy Old Style" panose="02020502050305020303" pitchFamily="18" charset="77"/>
              </a:rPr>
              <a:t>“I believe, to be sure, that any man who reaches Heaven will find that what he abandoned (even in plucking out his right eye) has not been lost: that the kernel of what he was really seeking even in his most depraved wishes will be there, beyond expectation, waiting for him in 'the High Countries'.”</a:t>
            </a:r>
            <a:br>
              <a:rPr lang="en-US" b="1" dirty="0">
                <a:solidFill>
                  <a:schemeClr val="bg1"/>
                </a:solidFill>
                <a:latin typeface="Goudy Old Style" panose="02020502050305020303" pitchFamily="18" charset="77"/>
              </a:rPr>
            </a:br>
            <a:r>
              <a:rPr lang="en-US" b="1" i="0" dirty="0">
                <a:solidFill>
                  <a:schemeClr val="bg1"/>
                </a:solidFill>
                <a:effectLst/>
                <a:latin typeface="Goudy Old Style" panose="02020502050305020303" pitchFamily="18" charset="77"/>
              </a:rPr>
              <a:t>― C.S. Lewis, </a:t>
            </a:r>
            <a:r>
              <a:rPr lang="en-US" b="1" i="0" u="none" strike="noStrike" dirty="0">
                <a:solidFill>
                  <a:schemeClr val="bg1"/>
                </a:solidFill>
                <a:effectLst/>
                <a:latin typeface="Goudy Old Style" panose="02020502050305020303" pitchFamily="18" charset="77"/>
                <a:hlinkClick r:id="rId2">
                  <a:extLst>
                    <a:ext uri="{A12FA001-AC4F-418D-AE19-62706E023703}">
                      <ahyp:hlinkClr xmlns:ahyp="http://schemas.microsoft.com/office/drawing/2018/hyperlinkcolor" val="tx"/>
                    </a:ext>
                  </a:extLst>
                </a:hlinkClick>
              </a:rPr>
              <a:t>The Great Divorce</a:t>
            </a:r>
            <a:endParaRPr lang="en-US" sz="2600" b="1" dirty="0">
              <a:solidFill>
                <a:schemeClr val="bg1"/>
              </a:solidFill>
              <a:latin typeface="Goudy Old Style" panose="02020502050305020303" pitchFamily="18" charset="77"/>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3"/>
          <a:stretch>
            <a:fillRect/>
          </a:stretch>
        </p:blipFill>
        <p:spPr>
          <a:xfrm>
            <a:off x="0" y="138223"/>
            <a:ext cx="1713104" cy="6719777"/>
          </a:xfrm>
          <a:prstGeom prst="rect">
            <a:avLst/>
          </a:prstGeom>
        </p:spPr>
      </p:pic>
    </p:spTree>
    <p:extLst>
      <p:ext uri="{BB962C8B-B14F-4D97-AF65-F5344CB8AC3E}">
        <p14:creationId xmlns:p14="http://schemas.microsoft.com/office/powerpoint/2010/main" val="2598563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3104707" y="461665"/>
            <a:ext cx="9087292" cy="5896605"/>
          </a:xfrm>
        </p:spPr>
        <p:txBody>
          <a:bodyPr>
            <a:normAutofit fontScale="85000" lnSpcReduction="20000"/>
          </a:bodyPr>
          <a:lstStyle/>
          <a:p>
            <a:endParaRPr lang="en-US" dirty="0">
              <a:latin typeface="Goudy Old Style" charset="0"/>
              <a:ea typeface="Goudy Old Style" charset="0"/>
              <a:cs typeface="Goudy Old Style" charset="0"/>
            </a:endParaRPr>
          </a:p>
          <a:p>
            <a:pPr algn="l"/>
            <a:r>
              <a:rPr lang="en-US" sz="4000" b="0" i="1" dirty="0">
                <a:solidFill>
                  <a:schemeClr val="bg1"/>
                </a:solidFill>
                <a:effectLst/>
                <a:latin typeface="Goudy Old Style" panose="02020502050305020303" pitchFamily="18" charset="77"/>
              </a:rPr>
              <a:t>In the presence of God and of Christ Jesus, who will judge the living and the dead, and in view of his appearing and his kingdom, I give you this charge: Preach the word; be prepared in season and out of season; correct, rebuke and encourage—with great patience and careful instruction. </a:t>
            </a:r>
          </a:p>
          <a:p>
            <a:pPr algn="l"/>
            <a:r>
              <a:rPr lang="en-US" sz="4000" b="0" i="1" dirty="0">
                <a:solidFill>
                  <a:schemeClr val="bg1"/>
                </a:solidFill>
                <a:effectLst/>
                <a:latin typeface="Goudy Old Style" panose="02020502050305020303" pitchFamily="18" charset="77"/>
              </a:rPr>
              <a:t>For the time will come when people will not put up with sound doctrine. Instead, to suit their own desires, they will gather around them a great number of teachers to say what their itching ears want to hear. They will turn their ears away from the truth and turn aside to myths. But you, keep your head in all situations, endure hardship, do the work of an evangelist, discharge all the duties of your ministry.</a:t>
            </a:r>
            <a:r>
              <a:rPr lang="en-US" sz="3300" b="0" i="1" dirty="0">
                <a:solidFill>
                  <a:schemeClr val="bg1"/>
                </a:solidFill>
                <a:effectLst/>
                <a:latin typeface="Goudy Old Style" panose="02020502050305020303" pitchFamily="18" charset="77"/>
              </a:rPr>
              <a:t> </a:t>
            </a:r>
            <a:r>
              <a:rPr lang="en-US" sz="2800" b="0" i="1" dirty="0">
                <a:solidFill>
                  <a:schemeClr val="bg1"/>
                </a:solidFill>
                <a:effectLst/>
                <a:latin typeface="Goudy Old Style" panose="02020502050305020303" pitchFamily="18" charset="77"/>
              </a:rPr>
              <a:t>(</a:t>
            </a:r>
            <a:r>
              <a:rPr lang="en-US" sz="2800" dirty="0">
                <a:solidFill>
                  <a:schemeClr val="bg1"/>
                </a:solidFill>
                <a:latin typeface="Goudy Old Style" panose="02020502050305020303" pitchFamily="18" charset="77"/>
              </a:rPr>
              <a:t>2 Timothy 4:1-4)</a:t>
            </a:r>
            <a:endParaRPr lang="en-US" sz="2800" b="0" dirty="0">
              <a:solidFill>
                <a:schemeClr val="bg1"/>
              </a:solidFill>
              <a:effectLst/>
              <a:latin typeface="Goudy Old Style" panose="02020502050305020303" pitchFamily="18" charset="77"/>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1" y="0"/>
            <a:ext cx="2734436" cy="6858000"/>
          </a:xfrm>
          <a:prstGeom prst="rect">
            <a:avLst/>
          </a:prstGeom>
        </p:spPr>
      </p:pic>
    </p:spTree>
    <p:extLst>
      <p:ext uri="{BB962C8B-B14F-4D97-AF65-F5344CB8AC3E}">
        <p14:creationId xmlns:p14="http://schemas.microsoft.com/office/powerpoint/2010/main" val="1407217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3104707" y="461665"/>
            <a:ext cx="9087292" cy="5896605"/>
          </a:xfrm>
        </p:spPr>
        <p:txBody>
          <a:bodyPr>
            <a:normAutofit fontScale="62500" lnSpcReduction="20000"/>
          </a:bodyPr>
          <a:lstStyle/>
          <a:p>
            <a:endParaRPr lang="en-US" dirty="0">
              <a:latin typeface="Goudy Old Style" charset="0"/>
              <a:ea typeface="Goudy Old Style" charset="0"/>
              <a:cs typeface="Goudy Old Style" charset="0"/>
            </a:endParaRPr>
          </a:p>
          <a:p>
            <a:pPr algn="l"/>
            <a:r>
              <a:rPr lang="en-US" sz="4000" b="1" dirty="0">
                <a:solidFill>
                  <a:schemeClr val="bg1"/>
                </a:solidFill>
                <a:latin typeface="Goudy Old Style" charset="0"/>
                <a:ea typeface="Goudy Old Style" charset="0"/>
                <a:cs typeface="Goudy Old Style" charset="0"/>
              </a:rPr>
              <a:t>How to approach this class:</a:t>
            </a:r>
            <a:br>
              <a:rPr lang="en-US" sz="4000" b="1" dirty="0">
                <a:solidFill>
                  <a:schemeClr val="bg1"/>
                </a:solidFill>
                <a:latin typeface="Goudy Old Style" charset="0"/>
                <a:ea typeface="Goudy Old Style" charset="0"/>
                <a:cs typeface="Goudy Old Style" charset="0"/>
              </a:rPr>
            </a:br>
            <a:br>
              <a:rPr lang="en-US" sz="4000" b="1" dirty="0">
                <a:solidFill>
                  <a:schemeClr val="bg1"/>
                </a:solidFill>
                <a:latin typeface="Goudy Old Style" charset="0"/>
                <a:ea typeface="Goudy Old Style" charset="0"/>
                <a:cs typeface="Goudy Old Style" charset="0"/>
              </a:rPr>
            </a:br>
            <a:r>
              <a:rPr lang="en-US" sz="4000" b="1" dirty="0">
                <a:solidFill>
                  <a:schemeClr val="bg1"/>
                </a:solidFill>
                <a:latin typeface="Goudy Old Style" charset="0"/>
                <a:ea typeface="Goudy Old Style" charset="0"/>
                <a:cs typeface="Goudy Old Style" charset="0"/>
              </a:rPr>
              <a:t>--On the beach</a:t>
            </a:r>
            <a:br>
              <a:rPr lang="en-US" sz="4000" b="1" dirty="0">
                <a:solidFill>
                  <a:schemeClr val="bg1"/>
                </a:solidFill>
                <a:latin typeface="Goudy Old Style" charset="0"/>
                <a:ea typeface="Goudy Old Style" charset="0"/>
                <a:cs typeface="Goudy Old Style" charset="0"/>
              </a:rPr>
            </a:br>
            <a:br>
              <a:rPr lang="en-US" sz="4000" b="1" dirty="0">
                <a:solidFill>
                  <a:schemeClr val="bg1"/>
                </a:solidFill>
                <a:latin typeface="Goudy Old Style" charset="0"/>
                <a:ea typeface="Goudy Old Style" charset="0"/>
                <a:cs typeface="Goudy Old Style" charset="0"/>
              </a:rPr>
            </a:br>
            <a:r>
              <a:rPr lang="en-US" sz="4000" b="1" dirty="0">
                <a:solidFill>
                  <a:schemeClr val="bg1"/>
                </a:solidFill>
                <a:latin typeface="Goudy Old Style" charset="0"/>
                <a:ea typeface="Goudy Old Style" charset="0"/>
                <a:cs typeface="Goudy Old Style" charset="0"/>
              </a:rPr>
              <a:t>--Snorkeling</a:t>
            </a:r>
            <a:br>
              <a:rPr lang="en-US" sz="4000" b="1" dirty="0">
                <a:solidFill>
                  <a:schemeClr val="bg1"/>
                </a:solidFill>
                <a:latin typeface="Goudy Old Style" charset="0"/>
                <a:ea typeface="Goudy Old Style" charset="0"/>
                <a:cs typeface="Goudy Old Style" charset="0"/>
              </a:rPr>
            </a:br>
            <a:br>
              <a:rPr lang="en-US" sz="4000" b="1" dirty="0">
                <a:solidFill>
                  <a:schemeClr val="bg1"/>
                </a:solidFill>
                <a:latin typeface="Goudy Old Style" charset="0"/>
                <a:ea typeface="Goudy Old Style" charset="0"/>
                <a:cs typeface="Goudy Old Style" charset="0"/>
              </a:rPr>
            </a:br>
            <a:r>
              <a:rPr lang="en-US" sz="4000" b="1" dirty="0">
                <a:solidFill>
                  <a:schemeClr val="bg1"/>
                </a:solidFill>
                <a:latin typeface="Goudy Old Style" charset="0"/>
                <a:ea typeface="Goudy Old Style" charset="0"/>
                <a:cs typeface="Goudy Old Style" charset="0"/>
              </a:rPr>
              <a:t>--Scuba diving</a:t>
            </a:r>
            <a:br>
              <a:rPr lang="en-US" sz="4000" b="1" dirty="0">
                <a:solidFill>
                  <a:schemeClr val="bg1"/>
                </a:solidFill>
                <a:latin typeface="Goudy Old Style" charset="0"/>
                <a:ea typeface="Goudy Old Style" charset="0"/>
                <a:cs typeface="Goudy Old Style" charset="0"/>
              </a:rPr>
            </a:br>
            <a:br>
              <a:rPr lang="en-US" sz="4000" b="1" dirty="0">
                <a:solidFill>
                  <a:schemeClr val="bg1"/>
                </a:solidFill>
                <a:latin typeface="Goudy Old Style" charset="0"/>
                <a:ea typeface="Goudy Old Style" charset="0"/>
                <a:cs typeface="Goudy Old Style" charset="0"/>
              </a:rPr>
            </a:br>
            <a:r>
              <a:rPr lang="en-US" sz="4000" b="1" dirty="0">
                <a:solidFill>
                  <a:schemeClr val="bg1"/>
                </a:solidFill>
                <a:latin typeface="Goudy Old Style" charset="0"/>
                <a:ea typeface="Goudy Old Style" charset="0"/>
                <a:cs typeface="Goudy Old Style" charset="0"/>
              </a:rPr>
              <a:t>--Email list</a:t>
            </a:r>
            <a:br>
              <a:rPr lang="en-US" sz="4000" b="1" dirty="0">
                <a:solidFill>
                  <a:schemeClr val="bg1"/>
                </a:solidFill>
                <a:latin typeface="Goudy Old Style" charset="0"/>
                <a:ea typeface="Goudy Old Style" charset="0"/>
                <a:cs typeface="Goudy Old Style" charset="0"/>
              </a:rPr>
            </a:br>
            <a:br>
              <a:rPr lang="en-US" sz="4000" b="1" dirty="0">
                <a:solidFill>
                  <a:schemeClr val="bg1"/>
                </a:solidFill>
                <a:latin typeface="Goudy Old Style" charset="0"/>
                <a:ea typeface="Goudy Old Style" charset="0"/>
                <a:cs typeface="Goudy Old Style" charset="0"/>
              </a:rPr>
            </a:br>
            <a:br>
              <a:rPr lang="en-US" sz="4000" b="1" dirty="0">
                <a:solidFill>
                  <a:schemeClr val="bg1"/>
                </a:solidFill>
                <a:latin typeface="Goudy Old Style" charset="0"/>
                <a:ea typeface="Goudy Old Style" charset="0"/>
                <a:cs typeface="Goudy Old Style" charset="0"/>
              </a:rPr>
            </a:br>
            <a:r>
              <a:rPr lang="en-US" sz="4000" b="1" dirty="0">
                <a:solidFill>
                  <a:schemeClr val="bg1"/>
                </a:solidFill>
                <a:latin typeface="Goudy Old Style" charset="0"/>
                <a:ea typeface="Goudy Old Style" charset="0"/>
                <a:cs typeface="Goudy Old Style" charset="0"/>
              </a:rPr>
              <a:t>How to read this book:</a:t>
            </a:r>
            <a:br>
              <a:rPr lang="en-US" sz="4000" b="1" dirty="0">
                <a:solidFill>
                  <a:schemeClr val="bg1"/>
                </a:solidFill>
                <a:latin typeface="Goudy Old Style" charset="0"/>
                <a:ea typeface="Goudy Old Style" charset="0"/>
                <a:cs typeface="Goudy Old Style" charset="0"/>
              </a:rPr>
            </a:br>
            <a:br>
              <a:rPr lang="en-US" sz="4000" b="1" dirty="0">
                <a:solidFill>
                  <a:schemeClr val="bg1"/>
                </a:solidFill>
                <a:latin typeface="Goudy Old Style" charset="0"/>
                <a:ea typeface="Goudy Old Style" charset="0"/>
                <a:cs typeface="Goudy Old Style" charset="0"/>
              </a:rPr>
            </a:br>
            <a:r>
              <a:rPr lang="en-US" sz="4000" b="1" dirty="0">
                <a:solidFill>
                  <a:schemeClr val="bg1"/>
                </a:solidFill>
                <a:latin typeface="Goudy Old Style" charset="0"/>
                <a:ea typeface="Goudy Old Style" charset="0"/>
                <a:cs typeface="Goudy Old Style" charset="0"/>
              </a:rPr>
              <a:t>--Try reading aloud</a:t>
            </a:r>
            <a:br>
              <a:rPr lang="en-US" sz="4000" b="1" dirty="0">
                <a:solidFill>
                  <a:schemeClr val="bg1"/>
                </a:solidFill>
                <a:latin typeface="Goudy Old Style" charset="0"/>
                <a:ea typeface="Goudy Old Style" charset="0"/>
                <a:cs typeface="Goudy Old Style" charset="0"/>
              </a:rPr>
            </a:br>
            <a:br>
              <a:rPr lang="en-US" sz="4000" b="1" dirty="0">
                <a:solidFill>
                  <a:schemeClr val="bg1"/>
                </a:solidFill>
                <a:latin typeface="Goudy Old Style" charset="0"/>
                <a:ea typeface="Goudy Old Style" charset="0"/>
                <a:cs typeface="Goudy Old Style" charset="0"/>
              </a:rPr>
            </a:br>
            <a:r>
              <a:rPr lang="en-US" sz="4000" b="1" dirty="0">
                <a:solidFill>
                  <a:schemeClr val="bg1"/>
                </a:solidFill>
                <a:latin typeface="Goudy Old Style" charset="0"/>
                <a:ea typeface="Goudy Old Style" charset="0"/>
                <a:cs typeface="Goudy Old Style" charset="0"/>
              </a:rPr>
              <a:t>--One chapter at a time</a:t>
            </a:r>
          </a:p>
          <a:p>
            <a:pPr algn="l"/>
            <a:endParaRPr lang="en-US" sz="4000" b="1" dirty="0">
              <a:solidFill>
                <a:schemeClr val="bg1"/>
              </a:solidFill>
              <a:latin typeface="Goudy Old Style" charset="0"/>
              <a:ea typeface="Goudy Old Style" charset="0"/>
              <a:cs typeface="Goudy Old Style" charset="0"/>
            </a:endParaRPr>
          </a:p>
          <a:p>
            <a:pPr algn="l"/>
            <a:r>
              <a:rPr lang="en-US" sz="4000" b="1" dirty="0">
                <a:solidFill>
                  <a:schemeClr val="bg1"/>
                </a:solidFill>
                <a:latin typeface="Goudy Old Style" charset="0"/>
                <a:ea typeface="Goudy Old Style" charset="0"/>
                <a:cs typeface="Goudy Old Style" charset="0"/>
              </a:rPr>
              <a:t>AN ANNOUNCEMENT!</a:t>
            </a:r>
            <a:br>
              <a:rPr lang="en-US" sz="4000" b="1" dirty="0">
                <a:solidFill>
                  <a:schemeClr val="bg1"/>
                </a:solidFill>
                <a:latin typeface="Goudy Old Style" charset="0"/>
                <a:ea typeface="Goudy Old Style" charset="0"/>
                <a:cs typeface="Goudy Old Style" charset="0"/>
              </a:rPr>
            </a:br>
            <a:endParaRPr lang="en-US" sz="2800" b="0" dirty="0">
              <a:solidFill>
                <a:schemeClr val="bg1"/>
              </a:solidFill>
              <a:effectLst/>
              <a:latin typeface="Goudy Old Style" panose="02020502050305020303" pitchFamily="18" charset="77"/>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1" y="0"/>
            <a:ext cx="2734436" cy="6858000"/>
          </a:xfrm>
          <a:prstGeom prst="rect">
            <a:avLst/>
          </a:prstGeom>
        </p:spPr>
      </p:pic>
    </p:spTree>
    <p:extLst>
      <p:ext uri="{BB962C8B-B14F-4D97-AF65-F5344CB8AC3E}">
        <p14:creationId xmlns:p14="http://schemas.microsoft.com/office/powerpoint/2010/main" val="3155428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3570513" y="461665"/>
            <a:ext cx="8621485" cy="5896605"/>
          </a:xfrm>
        </p:spPr>
        <p:txBody>
          <a:bodyPr>
            <a:normAutofit/>
          </a:bodyPr>
          <a:lstStyle/>
          <a:p>
            <a:endParaRPr lang="en-US" dirty="0">
              <a:latin typeface="Goudy Old Style" charset="0"/>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5" name="Picture 4" descr="A picture containing text, newspaper&#10;&#10;Description automatically generated">
            <a:extLst>
              <a:ext uri="{FF2B5EF4-FFF2-40B4-BE49-F238E27FC236}">
                <a16:creationId xmlns:a16="http://schemas.microsoft.com/office/drawing/2014/main" id="{3E70C475-0577-1976-F37E-0176D4B98B14}"/>
              </a:ext>
            </a:extLst>
          </p:cNvPr>
          <p:cNvPicPr>
            <a:picLocks noChangeAspect="1"/>
          </p:cNvPicPr>
          <p:nvPr/>
        </p:nvPicPr>
        <p:blipFill>
          <a:blip r:embed="rId3"/>
          <a:stretch>
            <a:fillRect/>
          </a:stretch>
        </p:blipFill>
        <p:spPr>
          <a:xfrm>
            <a:off x="1" y="0"/>
            <a:ext cx="3570513" cy="6858000"/>
          </a:xfrm>
          <a:prstGeom prst="rect">
            <a:avLst/>
          </a:prstGeom>
        </p:spPr>
      </p:pic>
      <p:pic>
        <p:nvPicPr>
          <p:cNvPr id="8" name="Picture 7" descr="A picture containing text, sign&#10;&#10;Description automatically generated">
            <a:extLst>
              <a:ext uri="{FF2B5EF4-FFF2-40B4-BE49-F238E27FC236}">
                <a16:creationId xmlns:a16="http://schemas.microsoft.com/office/drawing/2014/main" id="{1CEBA9CE-9BA5-0775-8C5B-C6E011A9BD81}"/>
              </a:ext>
            </a:extLst>
          </p:cNvPr>
          <p:cNvPicPr>
            <a:picLocks noChangeAspect="1"/>
          </p:cNvPicPr>
          <p:nvPr/>
        </p:nvPicPr>
        <p:blipFill>
          <a:blip r:embed="rId4"/>
          <a:stretch>
            <a:fillRect/>
          </a:stretch>
        </p:blipFill>
        <p:spPr>
          <a:xfrm>
            <a:off x="3570512" y="0"/>
            <a:ext cx="8621487" cy="3886200"/>
          </a:xfrm>
          <a:prstGeom prst="rect">
            <a:avLst/>
          </a:prstGeom>
        </p:spPr>
      </p:pic>
      <p:pic>
        <p:nvPicPr>
          <p:cNvPr id="11" name="Picture 10" descr="Text&#10;&#10;Description automatically generated">
            <a:extLst>
              <a:ext uri="{FF2B5EF4-FFF2-40B4-BE49-F238E27FC236}">
                <a16:creationId xmlns:a16="http://schemas.microsoft.com/office/drawing/2014/main" id="{DBA5CF6F-1B0D-2AFB-ED31-F64F68BF4F4F}"/>
              </a:ext>
            </a:extLst>
          </p:cNvPr>
          <p:cNvPicPr>
            <a:picLocks noChangeAspect="1"/>
          </p:cNvPicPr>
          <p:nvPr/>
        </p:nvPicPr>
        <p:blipFill>
          <a:blip r:embed="rId5"/>
          <a:stretch>
            <a:fillRect/>
          </a:stretch>
        </p:blipFill>
        <p:spPr>
          <a:xfrm>
            <a:off x="3570512" y="3819190"/>
            <a:ext cx="8621488" cy="3087162"/>
          </a:xfrm>
          <a:prstGeom prst="rect">
            <a:avLst/>
          </a:prstGeom>
        </p:spPr>
      </p:pic>
    </p:spTree>
    <p:extLst>
      <p:ext uri="{BB962C8B-B14F-4D97-AF65-F5344CB8AC3E}">
        <p14:creationId xmlns:p14="http://schemas.microsoft.com/office/powerpoint/2010/main" val="598838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2103817" y="1"/>
            <a:ext cx="10088182" cy="6858000"/>
          </a:xfrm>
        </p:spPr>
        <p:txBody>
          <a:bodyPr>
            <a:normAutofit fontScale="25000" lnSpcReduction="20000"/>
          </a:bodyPr>
          <a:lstStyle/>
          <a:p>
            <a:pPr marR="0" algn="l">
              <a:lnSpc>
                <a:spcPct val="170000"/>
              </a:lnSpc>
              <a:spcBef>
                <a:spcPts val="0"/>
              </a:spcBef>
              <a:spcAft>
                <a:spcPts val="600"/>
              </a:spcAft>
            </a:pPr>
            <a:r>
              <a:rPr lang="en-US" sz="8000" b="1" dirty="0">
                <a:solidFill>
                  <a:schemeClr val="bg1"/>
                </a:solidFill>
                <a:latin typeface="Goudy Old Style" charset="0"/>
                <a:ea typeface="Goudy Old Style" charset="0"/>
                <a:cs typeface="Goudy Old Style" charset="0"/>
              </a:rPr>
              <a:t>Tonight’s Music!</a:t>
            </a:r>
          </a:p>
          <a:p>
            <a:pPr marR="0" algn="l">
              <a:lnSpc>
                <a:spcPct val="170000"/>
              </a:lnSpc>
              <a:spcBef>
                <a:spcPts val="0"/>
              </a:spcBef>
              <a:spcAft>
                <a:spcPts val="600"/>
              </a:spcAft>
            </a:pPr>
            <a:r>
              <a:rPr lang="en-US" sz="8000" b="1" dirty="0">
                <a:solidFill>
                  <a:schemeClr val="bg1"/>
                </a:solidFill>
                <a:latin typeface="Goudy Old Style" charset="0"/>
                <a:ea typeface="Goudy Old Style" charset="0"/>
                <a:cs typeface="Goudy Old Style" charset="0"/>
              </a:rPr>
              <a:t>REVIEW</a:t>
            </a:r>
          </a:p>
          <a:p>
            <a:pPr marL="1371600" marR="0" indent="-1371600" algn="l">
              <a:lnSpc>
                <a:spcPct val="170000"/>
              </a:lnSpc>
              <a:spcBef>
                <a:spcPts val="0"/>
              </a:spcBef>
              <a:spcAft>
                <a:spcPts val="600"/>
              </a:spcAft>
              <a:buAutoNum type="romanUcPeriod"/>
            </a:pPr>
            <a:endParaRPr lang="en-US" sz="8000" b="1" dirty="0">
              <a:solidFill>
                <a:schemeClr val="bg1"/>
              </a:solidFill>
              <a:latin typeface="Goudy Old Style" charset="0"/>
              <a:ea typeface="Goudy Old Style" charset="0"/>
              <a:cs typeface="Goudy Old Style" charset="0"/>
            </a:endParaRPr>
          </a:p>
          <a:p>
            <a:pPr marL="514350" marR="0" indent="-514350" algn="l">
              <a:lnSpc>
                <a:spcPct val="170000"/>
              </a:lnSpc>
              <a:spcBef>
                <a:spcPts val="0"/>
              </a:spcBef>
              <a:spcAft>
                <a:spcPts val="600"/>
              </a:spcAft>
              <a:buAutoNum type="romanUcPeriod"/>
            </a:pPr>
            <a:endParaRPr lang="en-US" b="1" dirty="0">
              <a:solidFill>
                <a:schemeClr val="bg1"/>
              </a:solidFill>
              <a:latin typeface="Goudy Old Style" charset="0"/>
              <a:ea typeface="Goudy Old Style" charset="0"/>
              <a:cs typeface="Goudy Old Style" charset="0"/>
            </a:endParaRPr>
          </a:p>
          <a:p>
            <a:pPr marL="514350" marR="0" indent="-514350" algn="l">
              <a:lnSpc>
                <a:spcPct val="170000"/>
              </a:lnSpc>
              <a:spcBef>
                <a:spcPts val="0"/>
              </a:spcBef>
              <a:spcAft>
                <a:spcPts val="600"/>
              </a:spcAft>
              <a:buAutoNum type="romanUcPeriod"/>
            </a:pPr>
            <a:endParaRPr lang="en-US" b="1" dirty="0">
              <a:solidFill>
                <a:schemeClr val="bg1"/>
              </a:solidFill>
              <a:latin typeface="Goudy Old Style" charset="0"/>
              <a:ea typeface="Goudy Old Style" charset="0"/>
              <a:cs typeface="Goudy Old Style" charset="0"/>
            </a:endParaRPr>
          </a:p>
          <a:p>
            <a:pPr marL="514350" marR="0" indent="-514350" algn="l">
              <a:lnSpc>
                <a:spcPct val="170000"/>
              </a:lnSpc>
              <a:spcBef>
                <a:spcPts val="0"/>
              </a:spcBef>
              <a:spcAft>
                <a:spcPts val="600"/>
              </a:spcAft>
              <a:buAutoNum type="romanUcPeriod"/>
            </a:pPr>
            <a:endParaRPr lang="en-US" b="1" dirty="0">
              <a:solidFill>
                <a:schemeClr val="bg1"/>
              </a:solidFill>
              <a:latin typeface="Goudy Old Style" charset="0"/>
              <a:ea typeface="Goudy Old Style" charset="0"/>
              <a:cs typeface="Goudy Old Style" charset="0"/>
            </a:endParaRPr>
          </a:p>
          <a:p>
            <a:pPr marL="514350" marR="0" indent="-514350" algn="l">
              <a:lnSpc>
                <a:spcPct val="170000"/>
              </a:lnSpc>
              <a:spcBef>
                <a:spcPts val="0"/>
              </a:spcBef>
              <a:spcAft>
                <a:spcPts val="600"/>
              </a:spcAft>
              <a:buAutoNum type="romanUcPeriod"/>
            </a:pPr>
            <a:endParaRPr lang="en-US" b="1" dirty="0">
              <a:solidFill>
                <a:schemeClr val="bg1"/>
              </a:solidFill>
              <a:latin typeface="Goudy Old Style" charset="0"/>
              <a:ea typeface="Goudy Old Style" charset="0"/>
              <a:cs typeface="Goudy Old Style" charset="0"/>
            </a:endParaRPr>
          </a:p>
          <a:p>
            <a:pPr marR="0" algn="l">
              <a:lnSpc>
                <a:spcPct val="170000"/>
              </a:lnSpc>
              <a:spcBef>
                <a:spcPts val="0"/>
              </a:spcBef>
              <a:spcAft>
                <a:spcPts val="600"/>
              </a:spcAft>
            </a:pPr>
            <a:endParaRPr lang="en-US" sz="6200" b="1" dirty="0">
              <a:solidFill>
                <a:schemeClr val="bg1"/>
              </a:solidFill>
              <a:latin typeface="Goudy Old Style" panose="02020502050305020303" pitchFamily="18" charset="77"/>
              <a:ea typeface="Goudy Old Style" charset="0"/>
              <a:cs typeface="Goudy Old Style" charset="0"/>
            </a:endParaRPr>
          </a:p>
          <a:p>
            <a:pPr algn="l">
              <a:lnSpc>
                <a:spcPct val="120000"/>
              </a:lnSpc>
              <a:spcBef>
                <a:spcPts val="0"/>
              </a:spcBef>
              <a:spcAft>
                <a:spcPts val="600"/>
              </a:spcAft>
            </a:pPr>
            <a:r>
              <a:rPr lang="en-US" sz="8000" b="1" dirty="0">
                <a:solidFill>
                  <a:schemeClr val="bg1"/>
                </a:solidFill>
                <a:latin typeface="Goudy Old Style" panose="02020502050305020303" pitchFamily="18" charset="77"/>
              </a:rPr>
              <a:t>Why does </a:t>
            </a:r>
            <a:r>
              <a:rPr lang="en-US" sz="8000" b="1" i="1" dirty="0">
                <a:solidFill>
                  <a:schemeClr val="bg1"/>
                </a:solidFill>
                <a:latin typeface="Goudy Old Style" panose="02020502050305020303" pitchFamily="18" charset="77"/>
              </a:rPr>
              <a:t>The Great Divorce</a:t>
            </a:r>
            <a:r>
              <a:rPr lang="en-US" sz="8000" b="1" dirty="0">
                <a:solidFill>
                  <a:schemeClr val="bg1"/>
                </a:solidFill>
                <a:latin typeface="Goudy Old Style" panose="02020502050305020303" pitchFamily="18" charset="77"/>
              </a:rPr>
              <a:t> merit study today?</a:t>
            </a:r>
          </a:p>
          <a:p>
            <a:pPr algn="l">
              <a:lnSpc>
                <a:spcPct val="120000"/>
              </a:lnSpc>
              <a:spcBef>
                <a:spcPts val="0"/>
              </a:spcBef>
              <a:spcAft>
                <a:spcPts val="600"/>
              </a:spcAft>
            </a:pPr>
            <a:r>
              <a:rPr lang="en-US" sz="8000" dirty="0">
                <a:solidFill>
                  <a:schemeClr val="bg1"/>
                </a:solidFill>
                <a:latin typeface="Goudy Old Style" panose="02020502050305020303" pitchFamily="18" charset="77"/>
              </a:rPr>
              <a:t>--Emphasis on eternal life with a vivid description of the awfulness of Hell and the glorious beauty of Heaven that will fire your heart with longing</a:t>
            </a:r>
          </a:p>
          <a:p>
            <a:pPr algn="l">
              <a:lnSpc>
                <a:spcPct val="120000"/>
              </a:lnSpc>
              <a:spcBef>
                <a:spcPts val="0"/>
              </a:spcBef>
              <a:spcAft>
                <a:spcPts val="600"/>
              </a:spcAft>
            </a:pPr>
            <a:r>
              <a:rPr lang="en-US" sz="8000" dirty="0">
                <a:solidFill>
                  <a:schemeClr val="bg1"/>
                </a:solidFill>
                <a:latin typeface="Goudy Old Style" panose="02020502050305020303" pitchFamily="18" charset="77"/>
                <a:ea typeface="Goudy Old Style" charset="0"/>
                <a:cs typeface="Goudy Old Style" charset="0"/>
              </a:rPr>
              <a:t>--Narcissism and pride are rife in our culture today, and Lewis shows the consequences of both. </a:t>
            </a:r>
            <a:endParaRPr lang="en-US" sz="8000" b="0" i="0" dirty="0">
              <a:solidFill>
                <a:schemeClr val="bg1"/>
              </a:solidFill>
              <a:effectLst/>
              <a:latin typeface="Goudy Old Style" panose="02020502050305020303" pitchFamily="18" charset="77"/>
            </a:endParaRPr>
          </a:p>
          <a:p>
            <a:pPr algn="l">
              <a:lnSpc>
                <a:spcPct val="120000"/>
              </a:lnSpc>
              <a:spcBef>
                <a:spcPts val="0"/>
              </a:spcBef>
              <a:spcAft>
                <a:spcPts val="600"/>
              </a:spcAft>
            </a:pPr>
            <a:r>
              <a:rPr lang="en-US" sz="8000" dirty="0">
                <a:solidFill>
                  <a:schemeClr val="bg1"/>
                </a:solidFill>
                <a:latin typeface="Goudy Old Style" panose="02020502050305020303" pitchFamily="18" charset="77"/>
              </a:rPr>
              <a:t>--Truth as an absolute is under cultural attack as never before, with the idea of speaking your own truth held up as the highest good. Lewis shows decisively in this story what happens when you hold onto your own ”truth” and refuse to acknowledge God’s Truth.</a:t>
            </a:r>
          </a:p>
          <a:p>
            <a:pPr algn="l">
              <a:lnSpc>
                <a:spcPct val="120000"/>
              </a:lnSpc>
              <a:spcBef>
                <a:spcPts val="0"/>
              </a:spcBef>
              <a:spcAft>
                <a:spcPts val="600"/>
              </a:spcAft>
            </a:pPr>
            <a:r>
              <a:rPr lang="en-US" sz="8000" dirty="0">
                <a:solidFill>
                  <a:schemeClr val="bg1"/>
                </a:solidFill>
                <a:latin typeface="Goudy Old Style" panose="02020502050305020303" pitchFamily="18" charset="77"/>
              </a:rPr>
              <a:t>--Obsession in our culture about our Rights and what we are owed, rather than focusing on servanthood and self-sacrifice</a:t>
            </a:r>
          </a:p>
          <a:p>
            <a:pPr algn="l">
              <a:lnSpc>
                <a:spcPct val="120000"/>
              </a:lnSpc>
              <a:spcBef>
                <a:spcPts val="0"/>
              </a:spcBef>
              <a:spcAft>
                <a:spcPts val="600"/>
              </a:spcAft>
            </a:pPr>
            <a:r>
              <a:rPr lang="en-US" sz="8000" b="0" i="0" dirty="0">
                <a:solidFill>
                  <a:schemeClr val="bg1"/>
                </a:solidFill>
                <a:effectLst/>
                <a:latin typeface="Goudy Old Style" panose="02020502050305020303" pitchFamily="18" charset="77"/>
              </a:rPr>
              <a:t>--Clarity about either/or rather than gray view of choices</a:t>
            </a:r>
          </a:p>
          <a:p>
            <a:pPr algn="l">
              <a:lnSpc>
                <a:spcPct val="120000"/>
              </a:lnSpc>
              <a:spcBef>
                <a:spcPts val="0"/>
              </a:spcBef>
              <a:spcAft>
                <a:spcPts val="600"/>
              </a:spcAft>
            </a:pPr>
            <a:r>
              <a:rPr lang="en-US" sz="8000" b="0" i="0" dirty="0">
                <a:solidFill>
                  <a:schemeClr val="bg1"/>
                </a:solidFill>
                <a:effectLst/>
                <a:latin typeface="Goudy Old Style" panose="02020502050305020303" pitchFamily="18" charset="77"/>
              </a:rPr>
              <a:t>--A brilliant rebuttal of works righteousness </a:t>
            </a:r>
            <a:r>
              <a:rPr lang="en-US" sz="8000" dirty="0">
                <a:solidFill>
                  <a:schemeClr val="bg1"/>
                </a:solidFill>
                <a:latin typeface="Goudy Old Style" panose="02020502050305020303" pitchFamily="18" charset="77"/>
              </a:rPr>
              <a:t>in favor of </a:t>
            </a:r>
            <a:r>
              <a:rPr lang="en-US" sz="8000" b="0" i="0" dirty="0">
                <a:solidFill>
                  <a:schemeClr val="bg1"/>
                </a:solidFill>
                <a:effectLst/>
                <a:latin typeface="Goudy Old Style" panose="02020502050305020303" pitchFamily="18" charset="77"/>
              </a:rPr>
              <a:t>the centrality of the Cross</a:t>
            </a:r>
          </a:p>
          <a:p>
            <a:pPr algn="l">
              <a:lnSpc>
                <a:spcPct val="120000"/>
              </a:lnSpc>
              <a:spcBef>
                <a:spcPts val="0"/>
              </a:spcBef>
              <a:spcAft>
                <a:spcPts val="600"/>
              </a:spcAft>
            </a:pPr>
            <a:endParaRPr lang="en-US" sz="8000" b="0" i="0" dirty="0">
              <a:solidFill>
                <a:schemeClr val="bg1"/>
              </a:solidFill>
              <a:effectLst/>
              <a:latin typeface="Goudy Old Style" panose="02020502050305020303" pitchFamily="18" charset="77"/>
            </a:endParaRPr>
          </a:p>
          <a:p>
            <a:pPr marR="0" algn="l">
              <a:lnSpc>
                <a:spcPct val="170000"/>
              </a:lnSpc>
              <a:spcBef>
                <a:spcPts val="0"/>
              </a:spcBef>
              <a:spcAft>
                <a:spcPts val="600"/>
              </a:spcAft>
            </a:pPr>
            <a:endParaRPr lang="en-US" sz="2800" b="0" dirty="0">
              <a:solidFill>
                <a:schemeClr val="bg1"/>
              </a:solidFill>
              <a:effectLst/>
              <a:latin typeface="Goudy Old Style" panose="02020502050305020303" pitchFamily="18" charset="77"/>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1" y="11430"/>
            <a:ext cx="2103816" cy="6835139"/>
          </a:xfrm>
          <a:prstGeom prst="rect">
            <a:avLst/>
          </a:prstGeom>
        </p:spPr>
      </p:pic>
      <p:pic>
        <p:nvPicPr>
          <p:cNvPr id="5" name="Picture 4">
            <a:extLst>
              <a:ext uri="{FF2B5EF4-FFF2-40B4-BE49-F238E27FC236}">
                <a16:creationId xmlns:a16="http://schemas.microsoft.com/office/drawing/2014/main" id="{DDAE34E5-F7FC-6415-980B-523EE55ECB61}"/>
              </a:ext>
            </a:extLst>
          </p:cNvPr>
          <p:cNvPicPr>
            <a:picLocks noChangeAspect="1"/>
          </p:cNvPicPr>
          <p:nvPr/>
        </p:nvPicPr>
        <p:blipFill>
          <a:blip r:embed="rId3"/>
          <a:stretch>
            <a:fillRect/>
          </a:stretch>
        </p:blipFill>
        <p:spPr>
          <a:xfrm>
            <a:off x="3073940" y="1020726"/>
            <a:ext cx="3022060" cy="1679944"/>
          </a:xfrm>
          <a:prstGeom prst="rect">
            <a:avLst/>
          </a:prstGeom>
        </p:spPr>
      </p:pic>
    </p:spTree>
    <p:extLst>
      <p:ext uri="{BB962C8B-B14F-4D97-AF65-F5344CB8AC3E}">
        <p14:creationId xmlns:p14="http://schemas.microsoft.com/office/powerpoint/2010/main" val="3001726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2734437" y="0"/>
            <a:ext cx="9457561" cy="6719777"/>
          </a:xfrm>
        </p:spPr>
        <p:txBody>
          <a:bodyPr>
            <a:normAutofit lnSpcReduction="10000"/>
          </a:bodyPr>
          <a:lstStyle/>
          <a:p>
            <a:pPr algn="l">
              <a:lnSpc>
                <a:spcPct val="120000"/>
              </a:lnSpc>
              <a:spcBef>
                <a:spcPts val="0"/>
              </a:spcBef>
            </a:pPr>
            <a:r>
              <a:rPr lang="en-US" sz="2200" b="1" dirty="0">
                <a:solidFill>
                  <a:schemeClr val="bg1"/>
                </a:solidFill>
                <a:latin typeface="Goudy Old Style" charset="0"/>
                <a:ea typeface="Goudy Old Style" charset="0"/>
                <a:cs typeface="Goudy Old Style" charset="0"/>
              </a:rPr>
              <a:t>Front matter:</a:t>
            </a:r>
          </a:p>
          <a:p>
            <a:pPr algn="l">
              <a:lnSpc>
                <a:spcPct val="120000"/>
              </a:lnSpc>
              <a:spcBef>
                <a:spcPts val="0"/>
              </a:spcBef>
            </a:pPr>
            <a:r>
              <a:rPr lang="en-US" sz="2200" b="1" dirty="0">
                <a:solidFill>
                  <a:schemeClr val="bg1"/>
                </a:solidFill>
                <a:latin typeface="Goudy Old Style" charset="0"/>
                <a:ea typeface="Goudy Old Style" charset="0"/>
                <a:cs typeface="Goudy Old Style" charset="0"/>
              </a:rPr>
              <a:t>--The title</a:t>
            </a:r>
          </a:p>
          <a:p>
            <a:pPr algn="l">
              <a:lnSpc>
                <a:spcPct val="120000"/>
              </a:lnSpc>
              <a:spcBef>
                <a:spcPts val="0"/>
              </a:spcBef>
            </a:pPr>
            <a:r>
              <a:rPr lang="en-US" sz="2200" dirty="0">
                <a:solidFill>
                  <a:schemeClr val="bg1"/>
                </a:solidFill>
                <a:effectLst/>
                <a:latin typeface="Goudy Old Style" charset="0"/>
              </a:rPr>
              <a:t>Originally published as a serial in the Anglican weekly periodical </a:t>
            </a:r>
            <a:r>
              <a:rPr lang="en-US" sz="2200" i="1" dirty="0">
                <a:solidFill>
                  <a:schemeClr val="bg1"/>
                </a:solidFill>
                <a:effectLst/>
                <a:latin typeface="Goudy Old Style" charset="0"/>
              </a:rPr>
              <a:t>The Guardian</a:t>
            </a:r>
            <a:r>
              <a:rPr lang="en-US" sz="2200" dirty="0">
                <a:solidFill>
                  <a:schemeClr val="bg1"/>
                </a:solidFill>
                <a:effectLst/>
                <a:latin typeface="Goudy Old Style" charset="0"/>
              </a:rPr>
              <a:t>, </a:t>
            </a:r>
            <a:r>
              <a:rPr lang="en-US" sz="2200" i="1" dirty="0">
                <a:solidFill>
                  <a:schemeClr val="bg1"/>
                </a:solidFill>
                <a:effectLst/>
                <a:latin typeface="Goudy Old Style" charset="0"/>
              </a:rPr>
              <a:t>The Great Divorce </a:t>
            </a:r>
            <a:r>
              <a:rPr lang="en-US" sz="2200" dirty="0">
                <a:solidFill>
                  <a:schemeClr val="bg1"/>
                </a:solidFill>
                <a:effectLst/>
                <a:latin typeface="Goudy Old Style" charset="0"/>
              </a:rPr>
              <a:t>was originally entitled </a:t>
            </a:r>
            <a:r>
              <a:rPr lang="en-US" sz="2200" i="1" dirty="0">
                <a:solidFill>
                  <a:schemeClr val="bg1"/>
                </a:solidFill>
                <a:effectLst/>
                <a:latin typeface="Goudy Old Style" charset="0"/>
              </a:rPr>
              <a:t>Who Goes Home? A New Fantasy. The Great Divorce</a:t>
            </a:r>
            <a:r>
              <a:rPr lang="en-US" sz="2200" dirty="0">
                <a:solidFill>
                  <a:schemeClr val="bg1"/>
                </a:solidFill>
                <a:effectLst/>
                <a:latin typeface="Goudy Old Style" charset="0"/>
              </a:rPr>
              <a:t> comes from </a:t>
            </a:r>
            <a:r>
              <a:rPr lang="en-US" sz="2200" i="1" dirty="0">
                <a:solidFill>
                  <a:schemeClr val="bg1"/>
                </a:solidFill>
                <a:effectLst/>
                <a:latin typeface="Goudy Old Style" charset="0"/>
              </a:rPr>
              <a:t>The Marriage of Heaven and Hel</a:t>
            </a:r>
            <a:r>
              <a:rPr lang="en-US" sz="2200" dirty="0">
                <a:solidFill>
                  <a:schemeClr val="bg1"/>
                </a:solidFill>
                <a:effectLst/>
                <a:latin typeface="Goudy Old Style" charset="0"/>
              </a:rPr>
              <a:t>l</a:t>
            </a:r>
            <a:r>
              <a:rPr lang="en-US" sz="2200" dirty="0">
                <a:solidFill>
                  <a:schemeClr val="bg1"/>
                </a:solidFill>
                <a:latin typeface="Goudy Old Style" charset="0"/>
              </a:rPr>
              <a:t> by William </a:t>
            </a:r>
            <a:r>
              <a:rPr lang="en-US" sz="2200" dirty="0">
                <a:solidFill>
                  <a:schemeClr val="bg1"/>
                </a:solidFill>
                <a:effectLst/>
                <a:latin typeface="Goudy Old Style" charset="0"/>
              </a:rPr>
              <a:t>Blake (1757-1827). </a:t>
            </a:r>
          </a:p>
          <a:p>
            <a:pPr algn="l">
              <a:lnSpc>
                <a:spcPct val="120000"/>
              </a:lnSpc>
              <a:spcBef>
                <a:spcPts val="0"/>
              </a:spcBef>
            </a:pPr>
            <a:r>
              <a:rPr lang="en-US" sz="2200" dirty="0">
                <a:solidFill>
                  <a:schemeClr val="bg1"/>
                </a:solidFill>
                <a:latin typeface="Goudy Old Style" charset="0"/>
                <a:ea typeface="Goudy Old Style" charset="0"/>
                <a:cs typeface="Goudy Old Style" charset="0"/>
              </a:rPr>
              <a:t>--The frontispiece</a:t>
            </a:r>
          </a:p>
          <a:p>
            <a:pPr algn="l">
              <a:lnSpc>
                <a:spcPct val="120000"/>
              </a:lnSpc>
              <a:spcBef>
                <a:spcPts val="0"/>
              </a:spcBef>
            </a:pPr>
            <a:r>
              <a:rPr lang="en-US" sz="2200" i="1" dirty="0">
                <a:solidFill>
                  <a:schemeClr val="bg1"/>
                </a:solidFill>
                <a:latin typeface="Goudy Old Style" charset="0"/>
                <a:ea typeface="Goudy Old Style" charset="0"/>
                <a:cs typeface="Goudy Old Style" charset="0"/>
              </a:rPr>
              <a:t>The Great Divorce: A Dream</a:t>
            </a:r>
          </a:p>
          <a:p>
            <a:pPr algn="l">
              <a:lnSpc>
                <a:spcPct val="120000"/>
              </a:lnSpc>
              <a:spcBef>
                <a:spcPts val="0"/>
              </a:spcBef>
            </a:pPr>
            <a:r>
              <a:rPr lang="en-US" sz="2200" dirty="0">
                <a:solidFill>
                  <a:schemeClr val="bg1"/>
                </a:solidFill>
                <a:latin typeface="Goudy Old Style" charset="0"/>
                <a:ea typeface="Goudy Old Style" charset="0"/>
                <a:cs typeface="Goudy Old Style" charset="0"/>
              </a:rPr>
              <a:t>Quotation from George MacDonald</a:t>
            </a:r>
            <a:endParaRPr lang="en-US" sz="2200" i="1" dirty="0">
              <a:solidFill>
                <a:schemeClr val="bg1"/>
              </a:solidFill>
              <a:latin typeface="Goudy Old Style" charset="0"/>
              <a:ea typeface="Goudy Old Style" charset="0"/>
              <a:cs typeface="Goudy Old Style" charset="0"/>
            </a:endParaRPr>
          </a:p>
          <a:p>
            <a:pPr algn="l">
              <a:lnSpc>
                <a:spcPct val="120000"/>
              </a:lnSpc>
              <a:spcBef>
                <a:spcPts val="0"/>
              </a:spcBef>
            </a:pPr>
            <a:r>
              <a:rPr lang="en-US" sz="2200" b="0" i="1" dirty="0">
                <a:solidFill>
                  <a:schemeClr val="bg1"/>
                </a:solidFill>
                <a:effectLst/>
                <a:latin typeface="Goudy Old Style" panose="02020502050305020303" pitchFamily="18" charset="77"/>
              </a:rPr>
              <a:t>“No, there is no escape. There is no heaven with a little of hell in it - </a:t>
            </a:r>
            <a:r>
              <a:rPr lang="en-US" sz="2200" b="1" i="1" dirty="0">
                <a:solidFill>
                  <a:schemeClr val="bg1"/>
                </a:solidFill>
                <a:effectLst/>
                <a:latin typeface="Goudy Old Style" panose="02020502050305020303" pitchFamily="18" charset="77"/>
              </a:rPr>
              <a:t>no place to retain this or that of the devil in our hearts or our pockets.</a:t>
            </a:r>
            <a:r>
              <a:rPr lang="en-US" sz="2200" b="0" i="1" dirty="0">
                <a:solidFill>
                  <a:schemeClr val="bg1"/>
                </a:solidFill>
                <a:effectLst/>
                <a:latin typeface="Goudy Old Style" panose="02020502050305020303" pitchFamily="18" charset="77"/>
              </a:rPr>
              <a:t> </a:t>
            </a:r>
            <a:r>
              <a:rPr lang="en-US" sz="2200" b="1" i="1" dirty="0">
                <a:solidFill>
                  <a:schemeClr val="bg1"/>
                </a:solidFill>
                <a:effectLst/>
                <a:latin typeface="Goudy Old Style" panose="02020502050305020303" pitchFamily="18" charset="77"/>
              </a:rPr>
              <a:t>Out Satan must go, every hair and feather.</a:t>
            </a:r>
            <a:r>
              <a:rPr lang="en-US" sz="2200" b="0" i="1" dirty="0">
                <a:solidFill>
                  <a:schemeClr val="bg1"/>
                </a:solidFill>
                <a:effectLst/>
                <a:latin typeface="Goudy Old Style" panose="02020502050305020303" pitchFamily="18" charset="77"/>
              </a:rPr>
              <a:t>”</a:t>
            </a:r>
          </a:p>
          <a:p>
            <a:pPr algn="l">
              <a:lnSpc>
                <a:spcPct val="120000"/>
              </a:lnSpc>
              <a:spcBef>
                <a:spcPts val="0"/>
              </a:spcBef>
            </a:pPr>
            <a:endParaRPr lang="en-US" sz="2200" b="1" dirty="0">
              <a:solidFill>
                <a:schemeClr val="bg1"/>
              </a:solidFill>
              <a:latin typeface="Goudy Old Style" panose="02020502050305020303" pitchFamily="18" charset="77"/>
            </a:endParaRPr>
          </a:p>
          <a:p>
            <a:pPr algn="l">
              <a:lnSpc>
                <a:spcPct val="120000"/>
              </a:lnSpc>
              <a:spcBef>
                <a:spcPts val="0"/>
              </a:spcBef>
            </a:pPr>
            <a:r>
              <a:rPr lang="en-US" sz="2200" b="1" dirty="0">
                <a:solidFill>
                  <a:schemeClr val="bg1"/>
                </a:solidFill>
                <a:effectLst/>
                <a:latin typeface="Goudy Old Style" panose="02020502050305020303" pitchFamily="18" charset="77"/>
              </a:rPr>
              <a:t>Influences on Lewis’s writing</a:t>
            </a:r>
          </a:p>
          <a:p>
            <a:pPr algn="l">
              <a:lnSpc>
                <a:spcPct val="120000"/>
              </a:lnSpc>
              <a:spcBef>
                <a:spcPts val="0"/>
              </a:spcBef>
            </a:pPr>
            <a:r>
              <a:rPr lang="en-US" sz="2000" dirty="0">
                <a:solidFill>
                  <a:schemeClr val="bg1"/>
                </a:solidFill>
                <a:effectLst/>
                <a:latin typeface="Goudy Old Style" panose="02020502050305020303" pitchFamily="18" charset="77"/>
              </a:rPr>
              <a:t>During this </a:t>
            </a:r>
            <a:r>
              <a:rPr lang="en-US" sz="2000" dirty="0">
                <a:solidFill>
                  <a:schemeClr val="bg1"/>
                </a:solidFill>
                <a:latin typeface="Goudy Old Style" panose="02020502050305020303" pitchFamily="18" charset="77"/>
              </a:rPr>
              <a:t>wartime period, Lewis gives his lectures on Milton and </a:t>
            </a:r>
            <a:r>
              <a:rPr lang="en-US" sz="2000" i="1" dirty="0">
                <a:solidFill>
                  <a:schemeClr val="bg1"/>
                </a:solidFill>
                <a:latin typeface="Goudy Old Style" panose="02020502050305020303" pitchFamily="18" charset="77"/>
              </a:rPr>
              <a:t>Paradise Lost </a:t>
            </a:r>
            <a:r>
              <a:rPr lang="en-US" sz="2000" dirty="0">
                <a:solidFill>
                  <a:schemeClr val="bg1"/>
                </a:solidFill>
                <a:latin typeface="Goudy Old Style" panose="02020502050305020303" pitchFamily="18" charset="77"/>
              </a:rPr>
              <a:t>in Wales, and publishes </a:t>
            </a:r>
            <a:r>
              <a:rPr lang="en-US" sz="2000" i="1" dirty="0">
                <a:solidFill>
                  <a:schemeClr val="bg1"/>
                </a:solidFill>
                <a:latin typeface="Goudy Old Style" panose="02020502050305020303" pitchFamily="18" charset="77"/>
              </a:rPr>
              <a:t>A Preface to Paradise Lost, </a:t>
            </a:r>
            <a:r>
              <a:rPr lang="en-US" sz="2000" dirty="0">
                <a:solidFill>
                  <a:schemeClr val="bg1"/>
                </a:solidFill>
                <a:latin typeface="Goudy Old Style" panose="02020502050305020303" pitchFamily="18" charset="77"/>
              </a:rPr>
              <a:t>in addition to publishing </a:t>
            </a:r>
            <a:r>
              <a:rPr lang="en-US" sz="2000" i="1" dirty="0">
                <a:solidFill>
                  <a:schemeClr val="bg1"/>
                </a:solidFill>
                <a:latin typeface="Goudy Old Style" panose="02020502050305020303" pitchFamily="18" charset="77"/>
              </a:rPr>
              <a:t>The Screwtape Letters</a:t>
            </a:r>
            <a:r>
              <a:rPr lang="en-US" sz="2600" b="1" i="1" dirty="0">
                <a:solidFill>
                  <a:schemeClr val="bg1"/>
                </a:solidFill>
                <a:latin typeface="Goudy Old Style" panose="02020502050305020303" pitchFamily="18" charset="77"/>
              </a:rPr>
              <a:t>.</a:t>
            </a:r>
          </a:p>
          <a:p>
            <a:pPr algn="l">
              <a:lnSpc>
                <a:spcPct val="120000"/>
              </a:lnSpc>
              <a:spcBef>
                <a:spcPts val="0"/>
              </a:spcBef>
            </a:pPr>
            <a:r>
              <a:rPr lang="en-US" sz="2000" dirty="0">
                <a:solidFill>
                  <a:schemeClr val="bg1"/>
                </a:solidFill>
                <a:effectLst/>
                <a:latin typeface="Goudy Old Style" panose="02020502050305020303" pitchFamily="18" charset="77"/>
              </a:rPr>
              <a:t>Charles Williams, Dorothy Sayers, and Lewis were in frequent dialog and writing about Dante’s </a:t>
            </a:r>
            <a:r>
              <a:rPr lang="en-US" sz="2000" i="1" dirty="0">
                <a:solidFill>
                  <a:schemeClr val="bg1"/>
                </a:solidFill>
                <a:effectLst/>
                <a:latin typeface="Goudy Old Style" panose="02020502050305020303" pitchFamily="18" charset="77"/>
              </a:rPr>
              <a:t>The Divine Comedy</a:t>
            </a:r>
            <a:r>
              <a:rPr lang="en-US" sz="2000" dirty="0">
                <a:solidFill>
                  <a:schemeClr val="bg1"/>
                </a:solidFill>
                <a:effectLst/>
                <a:latin typeface="Goudy Old Style" panose="02020502050305020303" pitchFamily="18" charset="77"/>
              </a:rPr>
              <a:t> throughout 1944, with Williams publishing </a:t>
            </a:r>
            <a:r>
              <a:rPr lang="en-US" sz="2000" i="1" dirty="0">
                <a:solidFill>
                  <a:schemeClr val="bg1"/>
                </a:solidFill>
                <a:effectLst/>
                <a:latin typeface="Goudy Old Style" panose="02020502050305020303" pitchFamily="18" charset="77"/>
              </a:rPr>
              <a:t>The Figure of Beatrice, </a:t>
            </a:r>
            <a:r>
              <a:rPr lang="en-US" sz="2000" dirty="0">
                <a:solidFill>
                  <a:schemeClr val="bg1"/>
                </a:solidFill>
                <a:effectLst/>
                <a:latin typeface="Goudy Old Style" panose="02020502050305020303" pitchFamily="18" charset="77"/>
              </a:rPr>
              <a:t>Lewis publishing </a:t>
            </a:r>
            <a:r>
              <a:rPr lang="en-US" sz="2000" i="1" dirty="0">
                <a:solidFill>
                  <a:schemeClr val="bg1"/>
                </a:solidFill>
                <a:effectLst/>
                <a:latin typeface="Goudy Old Style" panose="02020502050305020303" pitchFamily="18" charset="77"/>
              </a:rPr>
              <a:t>The Great Divorce, </a:t>
            </a:r>
            <a:r>
              <a:rPr lang="en-US" sz="2000" dirty="0">
                <a:solidFill>
                  <a:schemeClr val="bg1"/>
                </a:solidFill>
                <a:effectLst/>
                <a:latin typeface="Goudy Old Style" panose="02020502050305020303" pitchFamily="18" charset="77"/>
              </a:rPr>
              <a:t>and Sayers moving towards translating Dante’s work.</a:t>
            </a:r>
            <a:endParaRPr lang="en-US" sz="2000" i="1" dirty="0">
              <a:solidFill>
                <a:schemeClr val="bg1"/>
              </a:solidFill>
              <a:effectLst/>
              <a:latin typeface="Goudy Old Style" panose="02020502050305020303" pitchFamily="18" charset="77"/>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369461" y="0"/>
            <a:ext cx="1900773" cy="3783724"/>
          </a:xfrm>
          <a:prstGeom prst="rect">
            <a:avLst/>
          </a:prstGeom>
        </p:spPr>
      </p:pic>
      <p:pic>
        <p:nvPicPr>
          <p:cNvPr id="7" name="Picture 6">
            <a:extLst>
              <a:ext uri="{FF2B5EF4-FFF2-40B4-BE49-F238E27FC236}">
                <a16:creationId xmlns:a16="http://schemas.microsoft.com/office/drawing/2014/main" id="{FBC10C2E-300E-E966-5B08-07B84AD86F8A}"/>
              </a:ext>
            </a:extLst>
          </p:cNvPr>
          <p:cNvPicPr>
            <a:picLocks noChangeAspect="1"/>
          </p:cNvPicPr>
          <p:nvPr/>
        </p:nvPicPr>
        <p:blipFill>
          <a:blip r:embed="rId3"/>
          <a:stretch>
            <a:fillRect/>
          </a:stretch>
        </p:blipFill>
        <p:spPr>
          <a:xfrm>
            <a:off x="184732" y="3921947"/>
            <a:ext cx="2323120" cy="2797829"/>
          </a:xfrm>
          <a:prstGeom prst="rect">
            <a:avLst/>
          </a:prstGeom>
        </p:spPr>
      </p:pic>
    </p:spTree>
    <p:extLst>
      <p:ext uri="{BB962C8B-B14F-4D97-AF65-F5344CB8AC3E}">
        <p14:creationId xmlns:p14="http://schemas.microsoft.com/office/powerpoint/2010/main" val="3179184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1917291" y="0"/>
            <a:ext cx="10274707" cy="6973362"/>
          </a:xfrm>
        </p:spPr>
        <p:txBody>
          <a:bodyPr>
            <a:noAutofit/>
          </a:bodyPr>
          <a:lstStyle/>
          <a:p>
            <a:pPr algn="l"/>
            <a:r>
              <a:rPr lang="en-US" b="1" dirty="0">
                <a:solidFill>
                  <a:schemeClr val="bg1"/>
                </a:solidFill>
                <a:latin typeface="Goudy Old Style" panose="02020502050305020303" pitchFamily="18" charset="77"/>
                <a:ea typeface="Goudy Old Style" charset="0"/>
                <a:cs typeface="Goudy Old Style" charset="0"/>
              </a:rPr>
              <a:t>MAJOR THEMES IN THE PREFACE</a:t>
            </a:r>
          </a:p>
          <a:p>
            <a:pPr algn="l"/>
            <a:r>
              <a:rPr lang="en-US" sz="2000" u="sng" dirty="0">
                <a:solidFill>
                  <a:schemeClr val="bg1"/>
                </a:solidFill>
                <a:latin typeface="Goudy Old Style" panose="02020502050305020303" pitchFamily="18" charset="77"/>
                <a:ea typeface="Goudy Old Style" charset="0"/>
                <a:cs typeface="Goudy Old Style" charset="0"/>
              </a:rPr>
              <a:t>1. You can’t have it all. </a:t>
            </a:r>
            <a:r>
              <a:rPr lang="en-US" sz="2000" dirty="0">
                <a:solidFill>
                  <a:schemeClr val="bg1"/>
                </a:solidFill>
                <a:latin typeface="Goudy Old Style" panose="02020502050305020303" pitchFamily="18" charset="77"/>
                <a:ea typeface="Goudy Old Style" charset="0"/>
                <a:cs typeface="Goudy Old Style" charset="0"/>
              </a:rPr>
              <a:t>“</a:t>
            </a:r>
            <a:r>
              <a:rPr lang="en-US" sz="2000" b="0" i="1" dirty="0">
                <a:solidFill>
                  <a:schemeClr val="bg1"/>
                </a:solidFill>
                <a:effectLst/>
                <a:latin typeface="Goudy Old Style" panose="02020502050305020303" pitchFamily="18" charset="77"/>
              </a:rPr>
              <a:t>The attempt [to marry Heaven and Hell] is based on the belief that reality never presents us with an absolutely unavoidable "either-or"; that, granted skill and patience and (above all) time enough, some way of embracing both alternatives can always be found; that mere development or adjustment or refinement will somehow turn evil into good without our being called on for a final and total rejection of anything we should like to retain. This belief I take to be a disastrous error.” </a:t>
            </a:r>
          </a:p>
          <a:p>
            <a:pPr algn="l"/>
            <a:r>
              <a:rPr lang="en-US" sz="2000" u="sng" dirty="0">
                <a:solidFill>
                  <a:schemeClr val="bg1"/>
                </a:solidFill>
                <a:latin typeface="Goudy Old Style" panose="02020502050305020303" pitchFamily="18" charset="77"/>
                <a:ea typeface="Goudy Old Style" charset="0"/>
                <a:cs typeface="Goudy Old Style" charset="0"/>
              </a:rPr>
              <a:t>2. Choices matter, and you may be called to renounce things on the journey. </a:t>
            </a:r>
            <a:r>
              <a:rPr lang="en-US" sz="2000" dirty="0">
                <a:solidFill>
                  <a:schemeClr val="bg1"/>
                </a:solidFill>
                <a:latin typeface="Goudy Old Style" panose="02020502050305020303" pitchFamily="18" charset="77"/>
                <a:ea typeface="Goudy Old Style" charset="0"/>
                <a:cs typeface="Goudy Old Style" charset="0"/>
              </a:rPr>
              <a:t>“</a:t>
            </a:r>
            <a:r>
              <a:rPr lang="en-US" sz="2000" b="0" i="1" dirty="0">
                <a:solidFill>
                  <a:schemeClr val="bg1"/>
                </a:solidFill>
                <a:effectLst/>
                <a:latin typeface="Goudy Old Style" panose="02020502050305020303" pitchFamily="18" charset="77"/>
              </a:rPr>
              <a:t>You cannot take all luggage with you on all journeys; on one journey even your right hand and your right eye may be among the things you have to leave behind. We are not living in a world where all roads are radii of a circle and where all, if followed long enough, will therefore draw gradually nearer and finally meet at the </a:t>
            </a:r>
            <a:r>
              <a:rPr lang="en-US" sz="2000" b="0" i="1" dirty="0" err="1">
                <a:solidFill>
                  <a:schemeClr val="bg1"/>
                </a:solidFill>
                <a:effectLst/>
                <a:latin typeface="Goudy Old Style" panose="02020502050305020303" pitchFamily="18" charset="77"/>
              </a:rPr>
              <a:t>centre</a:t>
            </a:r>
            <a:r>
              <a:rPr lang="en-US" sz="2000" i="1" dirty="0">
                <a:solidFill>
                  <a:schemeClr val="bg1"/>
                </a:solidFill>
                <a:latin typeface="Goudy Old Style" panose="02020502050305020303" pitchFamily="18" charset="77"/>
              </a:rPr>
              <a:t>.”</a:t>
            </a:r>
          </a:p>
          <a:p>
            <a:pPr algn="l"/>
            <a:r>
              <a:rPr lang="en-US" sz="2000" u="sng" dirty="0">
                <a:solidFill>
                  <a:schemeClr val="bg1"/>
                </a:solidFill>
                <a:latin typeface="Goudy Old Style" panose="02020502050305020303" pitchFamily="18" charset="77"/>
              </a:rPr>
              <a:t>3. Repentance and a new start are prerequisites for the journey</a:t>
            </a:r>
            <a:r>
              <a:rPr lang="en-US" sz="2000" i="1" u="sng" dirty="0">
                <a:solidFill>
                  <a:schemeClr val="bg1"/>
                </a:solidFill>
                <a:latin typeface="Goudy Old Style" panose="02020502050305020303" pitchFamily="18" charset="77"/>
              </a:rPr>
              <a:t>. </a:t>
            </a:r>
            <a:r>
              <a:rPr lang="en-US" sz="2000" i="1" dirty="0">
                <a:solidFill>
                  <a:schemeClr val="bg1"/>
                </a:solidFill>
                <a:latin typeface="Goudy Old Style" panose="02020502050305020303" pitchFamily="18" charset="77"/>
              </a:rPr>
              <a:t>“</a:t>
            </a:r>
            <a:r>
              <a:rPr lang="en-US" sz="2000" b="0" i="1" dirty="0">
                <a:solidFill>
                  <a:schemeClr val="bg1"/>
                </a:solidFill>
                <a:effectLst/>
                <a:latin typeface="Goudy Old Style" panose="02020502050305020303" pitchFamily="18" charset="77"/>
              </a:rPr>
              <a:t>I do not think that all who choose wrong roads perish; but their rescue consists in being put back on the right road. A wrong sum can be put right: but only by going back till you find the error and working it afresh from that point, never by simply going on. Evil can be undone, but it cannot "develop" into good.”</a:t>
            </a:r>
          </a:p>
          <a:p>
            <a:pPr algn="l"/>
            <a:r>
              <a:rPr lang="en-US" sz="2000" b="0" i="0" u="sng" dirty="0">
                <a:solidFill>
                  <a:schemeClr val="bg1"/>
                </a:solidFill>
                <a:effectLst/>
                <a:latin typeface="Goudy Old Style" panose="02020502050305020303" pitchFamily="18" charset="77"/>
              </a:rPr>
              <a:t>4. Anything we leave behind will pale in the face of what God has in store.</a:t>
            </a:r>
            <a:r>
              <a:rPr lang="en-US" sz="2000" b="0" i="0" dirty="0">
                <a:solidFill>
                  <a:schemeClr val="bg1"/>
                </a:solidFill>
                <a:effectLst/>
                <a:latin typeface="Goudy Old Style" panose="02020502050305020303" pitchFamily="18" charset="77"/>
              </a:rPr>
              <a:t> </a:t>
            </a:r>
            <a:r>
              <a:rPr lang="en-US" sz="2000" b="0" i="1" dirty="0">
                <a:solidFill>
                  <a:schemeClr val="bg1"/>
                </a:solidFill>
                <a:effectLst/>
                <a:latin typeface="Goudy Old Style" panose="02020502050305020303" pitchFamily="18" charset="77"/>
              </a:rPr>
              <a:t>“I believe, to be sure, that any man who reaches Heaven will find that what he abandoned (even in plucking out his right eye) was precisely nothing: that the kernel of what he was really seeking even in his most depraved wishes will be there, beyond expectation, waiting for him in "the High Countries.”</a:t>
            </a:r>
          </a:p>
          <a:p>
            <a:pPr algn="l"/>
            <a:r>
              <a:rPr lang="en-US" sz="2000" b="0" i="0" u="sng" dirty="0">
                <a:solidFill>
                  <a:schemeClr val="bg1"/>
                </a:solidFill>
                <a:effectLst/>
                <a:latin typeface="Goudy Old Style" panose="02020502050305020303" pitchFamily="18" charset="77"/>
              </a:rPr>
              <a:t>5. This story is a fantasy and a supposal, not a factual description of the after-life.</a:t>
            </a:r>
            <a:r>
              <a:rPr lang="en-US" sz="2000" b="0" i="0" dirty="0">
                <a:solidFill>
                  <a:schemeClr val="bg1"/>
                </a:solidFill>
                <a:effectLst/>
                <a:latin typeface="Goudy Old Style" panose="02020502050305020303" pitchFamily="18" charset="77"/>
              </a:rPr>
              <a:t> </a:t>
            </a:r>
            <a:r>
              <a:rPr lang="en-US" sz="2000" b="0" i="1" dirty="0">
                <a:solidFill>
                  <a:schemeClr val="bg1"/>
                </a:solidFill>
                <a:effectLst/>
                <a:latin typeface="Goudy Old Style" panose="02020502050305020303" pitchFamily="18" charset="77"/>
              </a:rPr>
              <a:t>I beg readers to remember that this is a fantasy. It has of course -- or I intended it to have- -- a moral. But the </a:t>
            </a:r>
            <a:r>
              <a:rPr lang="en-US" sz="2000" b="0" i="1" dirty="0" err="1">
                <a:solidFill>
                  <a:schemeClr val="bg1"/>
                </a:solidFill>
                <a:effectLst/>
                <a:latin typeface="Goudy Old Style" panose="02020502050305020303" pitchFamily="18" charset="77"/>
              </a:rPr>
              <a:t>transmortal</a:t>
            </a:r>
            <a:r>
              <a:rPr lang="en-US" sz="2000" b="0" i="1" dirty="0">
                <a:solidFill>
                  <a:schemeClr val="bg1"/>
                </a:solidFill>
                <a:effectLst/>
                <a:latin typeface="Goudy Old Style" panose="02020502050305020303" pitchFamily="18" charset="77"/>
              </a:rPr>
              <a:t> conditions are solely an imaginative supposal: they are not even a guess or a speculation at what may actually await us. The last thing I wish is to arouse factual curiosity about the details of the after-world.</a:t>
            </a:r>
          </a:p>
          <a:p>
            <a:pPr algn="l"/>
            <a:endParaRPr lang="en-US" sz="2000" b="0" i="1" dirty="0">
              <a:solidFill>
                <a:schemeClr val="bg1"/>
              </a:solidFill>
              <a:effectLst/>
              <a:latin typeface="Goudy Old Style" panose="02020502050305020303" pitchFamily="18" charset="77"/>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369462" y="0"/>
            <a:ext cx="1363098" cy="2797829"/>
          </a:xfrm>
          <a:prstGeom prst="rect">
            <a:avLst/>
          </a:prstGeom>
        </p:spPr>
      </p:pic>
      <p:pic>
        <p:nvPicPr>
          <p:cNvPr id="5" name="Picture 4">
            <a:extLst>
              <a:ext uri="{FF2B5EF4-FFF2-40B4-BE49-F238E27FC236}">
                <a16:creationId xmlns:a16="http://schemas.microsoft.com/office/drawing/2014/main" id="{7A9425AB-6EF1-6460-F0D3-41F6562F96BA}"/>
              </a:ext>
            </a:extLst>
          </p:cNvPr>
          <p:cNvPicPr>
            <a:picLocks noChangeAspect="1"/>
          </p:cNvPicPr>
          <p:nvPr/>
        </p:nvPicPr>
        <p:blipFill>
          <a:blip r:embed="rId3"/>
          <a:stretch>
            <a:fillRect/>
          </a:stretch>
        </p:blipFill>
        <p:spPr>
          <a:xfrm>
            <a:off x="184732" y="3429000"/>
            <a:ext cx="1695312" cy="3290776"/>
          </a:xfrm>
          <a:prstGeom prst="rect">
            <a:avLst/>
          </a:prstGeom>
        </p:spPr>
      </p:pic>
    </p:spTree>
    <p:extLst>
      <p:ext uri="{BB962C8B-B14F-4D97-AF65-F5344CB8AC3E}">
        <p14:creationId xmlns:p14="http://schemas.microsoft.com/office/powerpoint/2010/main" val="1175157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1917291" y="0"/>
            <a:ext cx="10274707" cy="6973362"/>
          </a:xfrm>
        </p:spPr>
        <p:txBody>
          <a:bodyPr>
            <a:noAutofit/>
          </a:bodyPr>
          <a:lstStyle/>
          <a:p>
            <a:pPr algn="l"/>
            <a:r>
              <a:rPr lang="en-US" sz="2000" dirty="0">
                <a:solidFill>
                  <a:schemeClr val="bg1"/>
                </a:solidFill>
                <a:latin typeface="Goudy Old Style" panose="02020502050305020303" pitchFamily="18" charset="77"/>
              </a:rPr>
              <a:t>Chapter 1</a:t>
            </a:r>
          </a:p>
          <a:p>
            <a:pPr algn="l"/>
            <a:r>
              <a:rPr lang="en-US" sz="2000" b="0" dirty="0">
                <a:solidFill>
                  <a:schemeClr val="bg1"/>
                </a:solidFill>
                <a:effectLst/>
                <a:latin typeface="Goudy Old Style" panose="02020502050305020303" pitchFamily="18" charset="77"/>
              </a:rPr>
              <a:t>“I SEEMED to be standing in a bus queue by the side of a long, mean street. Evening was just closing in and it was raining. I had been wandering for hours in similar mean streets, always in the rain and always in evening twilight. Time seemed to have paused on that dismal moment when only a few shops have lit up and it is not yet dark enough for their windows to look cheering. And just as the evening never advanced to night, so my walking had never brought me to the better parts of the town. However far I went I found only dingy lodging houses, small tobacconists, hoardings from which posters hung in rags, windowless warehouses, goods stations without trains, and bookshops of the sort that sell </a:t>
            </a:r>
            <a:r>
              <a:rPr lang="en-US" sz="2000" b="0" i="1" dirty="0">
                <a:solidFill>
                  <a:schemeClr val="bg1"/>
                </a:solidFill>
                <a:effectLst/>
                <a:latin typeface="Goudy Old Style" panose="02020502050305020303" pitchFamily="18" charset="77"/>
              </a:rPr>
              <a:t>The Works of Aristotle</a:t>
            </a:r>
            <a:r>
              <a:rPr lang="en-US" sz="2000" b="0" dirty="0">
                <a:solidFill>
                  <a:schemeClr val="bg1"/>
                </a:solidFill>
                <a:effectLst/>
                <a:latin typeface="Goudy Old Style" panose="02020502050305020303" pitchFamily="18" charset="77"/>
              </a:rPr>
              <a:t>. I never met anyone. But for the little crowd at the bus stop, the whole town seemed to be empty. I think that was why I attached myself to the queue. </a:t>
            </a:r>
          </a:p>
          <a:p>
            <a:pPr algn="l"/>
            <a:r>
              <a:rPr lang="en-US" sz="2000" b="0" dirty="0">
                <a:solidFill>
                  <a:schemeClr val="bg1"/>
                </a:solidFill>
                <a:effectLst/>
                <a:latin typeface="Goudy Old Style" panose="02020502050305020303" pitchFamily="18" charset="77"/>
              </a:rPr>
              <a:t>“I had a stroke of luck right away, for just as I took my stand a little waspish woman who would have been ahead of me snapped out at a man who seemed to be with her, "Very well, then. I won't go at all. So there," and left the queue. "Pray don't imagine," said the man, in a very dignified voice, "that I care about going in the least. I have only been trying to please you, for peace sake. My own feelings are of course a matter of no importance. I quite understand that"-and suiting the action to the word he also walked away. "Come," thought I, "that's two places gained." I was now next to a very short man with a scowl who glanced at me with an expression of extreme </a:t>
            </a:r>
            <a:r>
              <a:rPr lang="en-US" sz="2000" b="0" dirty="0" err="1">
                <a:solidFill>
                  <a:schemeClr val="bg1"/>
                </a:solidFill>
                <a:effectLst/>
                <a:latin typeface="Goudy Old Style" panose="02020502050305020303" pitchFamily="18" charset="77"/>
              </a:rPr>
              <a:t>disfavour</a:t>
            </a:r>
            <a:r>
              <a:rPr lang="en-US" sz="2000" b="0" dirty="0">
                <a:solidFill>
                  <a:schemeClr val="bg1"/>
                </a:solidFill>
                <a:effectLst/>
                <a:latin typeface="Goudy Old Style" panose="02020502050305020303" pitchFamily="18" charset="77"/>
              </a:rPr>
              <a:t> and observed, rather unnecessarily loudly, to the man beyond him, "This sort of thing really makes one think twice about going at all." "What sort of thing?" growled the other, a big beefy person. "Well," said the Short Man, "this is hardly the sort of society I'm used to as a matter of fact." "Huh!" said the Big Man: and then added with a glance at me, "Don't you stand any sauce from him, Mister. You're not afraid of him, are you?" Then, seeing I made no move, he rounded suddenly on the Short Man and said, "Not good enough for you, aren't we? Like your lip." Next moment he had fetched the Short Man one on the side of the face that sent him sprawling into the gutter. "Let him lay, let him lay," said the Big Man to</a:t>
            </a: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369462" y="0"/>
            <a:ext cx="1363098" cy="2797829"/>
          </a:xfrm>
          <a:prstGeom prst="rect">
            <a:avLst/>
          </a:prstGeom>
        </p:spPr>
      </p:pic>
      <p:pic>
        <p:nvPicPr>
          <p:cNvPr id="5" name="Picture 4">
            <a:extLst>
              <a:ext uri="{FF2B5EF4-FFF2-40B4-BE49-F238E27FC236}">
                <a16:creationId xmlns:a16="http://schemas.microsoft.com/office/drawing/2014/main" id="{7A9425AB-6EF1-6460-F0D3-41F6562F96BA}"/>
              </a:ext>
            </a:extLst>
          </p:cNvPr>
          <p:cNvPicPr>
            <a:picLocks noChangeAspect="1"/>
          </p:cNvPicPr>
          <p:nvPr/>
        </p:nvPicPr>
        <p:blipFill>
          <a:blip r:embed="rId3"/>
          <a:stretch>
            <a:fillRect/>
          </a:stretch>
        </p:blipFill>
        <p:spPr>
          <a:xfrm>
            <a:off x="184732" y="3429000"/>
            <a:ext cx="1695312" cy="3290776"/>
          </a:xfrm>
          <a:prstGeom prst="rect">
            <a:avLst/>
          </a:prstGeom>
        </p:spPr>
      </p:pic>
    </p:spTree>
    <p:extLst>
      <p:ext uri="{BB962C8B-B14F-4D97-AF65-F5344CB8AC3E}">
        <p14:creationId xmlns:p14="http://schemas.microsoft.com/office/powerpoint/2010/main" val="3344327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1917291" y="0"/>
            <a:ext cx="10274707" cy="6973362"/>
          </a:xfrm>
        </p:spPr>
        <p:txBody>
          <a:bodyPr>
            <a:noAutofit/>
          </a:bodyPr>
          <a:lstStyle/>
          <a:p>
            <a:pPr algn="l"/>
            <a:r>
              <a:rPr lang="en-US" sz="2000" b="0" dirty="0">
                <a:solidFill>
                  <a:schemeClr val="bg1"/>
                </a:solidFill>
                <a:effectLst/>
                <a:latin typeface="Goudy Old Style" panose="02020502050305020303" pitchFamily="18" charset="77"/>
              </a:rPr>
              <a:t>no one in particular. "I'm a plain man that's what I am and I got to have my rights same as anyone else, see?" As the Short Man showed no disposition to rejoin the queue and soon began limping away, I closed up, rather cautiously, behind the Big Man and congratulated myself on having gained yet another step. A moment later two young people in front of him also left us arm in arm. They were both so trousered, slender, giggly and falsetto that I could be sure of the sex of neither, but it was clear that each for the moment preferred the other to the chance of a place in the bus. "We shall never all get in," said a female voice with a whine in it from some four places ahead of me. "Change places with you for five bob, lady," said someone else. I heard the clink of money and then a scream in the female voice, mixed with roars of laughter from the rest of the crowd. The cheated woman leaped out of her place to fly at the man who had bilked her, but the others immediately closed up and flung her out. ... </a:t>
            </a:r>
          </a:p>
          <a:p>
            <a:pPr algn="l"/>
            <a:r>
              <a:rPr lang="en-US" sz="2000" b="0" dirty="0">
                <a:solidFill>
                  <a:schemeClr val="bg1"/>
                </a:solidFill>
                <a:effectLst/>
                <a:latin typeface="Goudy Old Style" panose="02020502050305020303" pitchFamily="18" charset="77"/>
              </a:rPr>
              <a:t>“So what with one thing and another the queue had reduced itself to manageable proportions long before the bus appeared. It was a wonderful vehicle, blazing with golden light, heraldically </a:t>
            </a:r>
            <a:r>
              <a:rPr lang="en-US" sz="2000" b="0" dirty="0" err="1">
                <a:solidFill>
                  <a:schemeClr val="bg1"/>
                </a:solidFill>
                <a:effectLst/>
                <a:latin typeface="Goudy Old Style" panose="02020502050305020303" pitchFamily="18" charset="77"/>
              </a:rPr>
              <a:t>coloured</a:t>
            </a:r>
            <a:r>
              <a:rPr lang="en-US" sz="2000" b="0" dirty="0">
                <a:solidFill>
                  <a:schemeClr val="bg1"/>
                </a:solidFill>
                <a:effectLst/>
                <a:latin typeface="Goudy Old Style" panose="02020502050305020303" pitchFamily="18" charset="77"/>
              </a:rPr>
              <a:t>. The Driver himself seemed full of light and he used only one hand to drive with. The other he waved before his face as if to fan away the greasy steam of the rain. A growl went up from the queue as he came in sight. "Looks as if he had a good time of it, eh? ... Bloody pleased with himself, I bet. ... My dear, why can't he behave naturally? Thinks himself too good to look at us. ... Who does he imagine he is? ... All that gilding and purple, I call it a wicked waste. Why don't they spend some of the money on their house property down here?  God! I'd like to give him one in the ear-'ole." I could see nothing in the countenance of the Driver to justify all this, unless it were that he had a look of authority and seemed intent on carrying out his job. </a:t>
            </a:r>
          </a:p>
          <a:p>
            <a:pPr algn="l"/>
            <a:r>
              <a:rPr lang="en-US" sz="1950" b="0" dirty="0">
                <a:solidFill>
                  <a:schemeClr val="bg1"/>
                </a:solidFill>
                <a:effectLst/>
                <a:latin typeface="Goudy Old Style" panose="02020502050305020303" pitchFamily="18" charset="77"/>
              </a:rPr>
              <a:t>“My fellow passengers fought like hens to get on board the bus though there was plenty of room for us all. I was the last to get in. The bus was only half full and I selected a seat at the back, well away from the others</a:t>
            </a:r>
            <a:r>
              <a:rPr lang="en-US" sz="1950" dirty="0">
                <a:solidFill>
                  <a:schemeClr val="bg1"/>
                </a:solidFill>
                <a:latin typeface="Goudy Old Style" panose="02020502050305020303" pitchFamily="18" charset="77"/>
              </a:rPr>
              <a:t> b</a:t>
            </a:r>
            <a:r>
              <a:rPr lang="en-US" sz="1950" b="0" dirty="0">
                <a:solidFill>
                  <a:schemeClr val="bg1"/>
                </a:solidFill>
                <a:effectLst/>
                <a:latin typeface="Goudy Old Style" panose="02020502050305020303" pitchFamily="18" charset="77"/>
              </a:rPr>
              <a:t>ut a tousle-headed youth at once came and sat down beside me. As he did so we moved off</a:t>
            </a:r>
            <a:r>
              <a:rPr lang="en-US" sz="1900" b="0" dirty="0">
                <a:solidFill>
                  <a:schemeClr val="bg1"/>
                </a:solidFill>
                <a:effectLst/>
                <a:latin typeface="Goudy Old Style" panose="02020502050305020303" pitchFamily="18" charset="77"/>
              </a:rPr>
              <a:t>.</a:t>
            </a: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369462" y="0"/>
            <a:ext cx="1363098" cy="2797829"/>
          </a:xfrm>
          <a:prstGeom prst="rect">
            <a:avLst/>
          </a:prstGeom>
        </p:spPr>
      </p:pic>
      <p:pic>
        <p:nvPicPr>
          <p:cNvPr id="5" name="Picture 4">
            <a:extLst>
              <a:ext uri="{FF2B5EF4-FFF2-40B4-BE49-F238E27FC236}">
                <a16:creationId xmlns:a16="http://schemas.microsoft.com/office/drawing/2014/main" id="{7A9425AB-6EF1-6460-F0D3-41F6562F96BA}"/>
              </a:ext>
            </a:extLst>
          </p:cNvPr>
          <p:cNvPicPr>
            <a:picLocks noChangeAspect="1"/>
          </p:cNvPicPr>
          <p:nvPr/>
        </p:nvPicPr>
        <p:blipFill>
          <a:blip r:embed="rId3"/>
          <a:stretch>
            <a:fillRect/>
          </a:stretch>
        </p:blipFill>
        <p:spPr>
          <a:xfrm>
            <a:off x="184732" y="3429000"/>
            <a:ext cx="1695312" cy="3290776"/>
          </a:xfrm>
          <a:prstGeom prst="rect">
            <a:avLst/>
          </a:prstGeom>
        </p:spPr>
      </p:pic>
    </p:spTree>
    <p:extLst>
      <p:ext uri="{BB962C8B-B14F-4D97-AF65-F5344CB8AC3E}">
        <p14:creationId xmlns:p14="http://schemas.microsoft.com/office/powerpoint/2010/main" val="311088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17027</TotalTime>
  <Words>3621</Words>
  <Application>Microsoft Macintosh PowerPoint</Application>
  <PresentationFormat>Widescreen</PresentationFormat>
  <Paragraphs>125</Paragraphs>
  <Slides>14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Goudy Old Style</vt:lpstr>
      <vt:lpstr>Merriweather</vt:lpstr>
      <vt:lpstr>system-ui</vt:lpstr>
      <vt:lpstr>Office Theme</vt:lpstr>
      <vt:lpstr>   October 26, 2022    St. Philip’s Church     The Rev’d Brian K. McGreevy, J.D., Facilitator</vt:lpstr>
      <vt:lpstr>   </vt:lpstr>
      <vt:lpstr>   </vt:lpstr>
      <vt:lpstr>   </vt:lpstr>
      <vt:lpstr>   </vt:lpstr>
      <vt:lpstr>   </vt:lpstr>
      <vt:lpstr>   </vt:lpstr>
      <vt:lpstr>   </vt:lpstr>
      <vt:lpstr>   </vt:lpstr>
      <vt:lpstr>   </vt:lpstr>
      <vt:lpstr>   </vt:lpstr>
      <vt:lpstr>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McGreevy</dc:creator>
  <cp:lastModifiedBy>Brian McGreevy</cp:lastModifiedBy>
  <cp:revision>387</cp:revision>
  <cp:lastPrinted>2019-01-09T18:18:00Z</cp:lastPrinted>
  <dcterms:created xsi:type="dcterms:W3CDTF">2018-09-19T14:45:23Z</dcterms:created>
  <dcterms:modified xsi:type="dcterms:W3CDTF">2022-10-26T14:34:09Z</dcterms:modified>
</cp:coreProperties>
</file>